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3"/>
  </p:notesMasterIdLst>
  <p:handoutMasterIdLst>
    <p:handoutMasterId r:id="rId24"/>
  </p:handoutMasterIdLst>
  <p:sldIdLst>
    <p:sldId id="260" r:id="rId2"/>
    <p:sldId id="263" r:id="rId3"/>
    <p:sldId id="264" r:id="rId4"/>
    <p:sldId id="265" r:id="rId5"/>
    <p:sldId id="271" r:id="rId6"/>
    <p:sldId id="275" r:id="rId7"/>
    <p:sldId id="283" r:id="rId8"/>
    <p:sldId id="279" r:id="rId9"/>
    <p:sldId id="280" r:id="rId10"/>
    <p:sldId id="282" r:id="rId11"/>
    <p:sldId id="267" r:id="rId12"/>
    <p:sldId id="277" r:id="rId13"/>
    <p:sldId id="278" r:id="rId14"/>
    <p:sldId id="268" r:id="rId15"/>
    <p:sldId id="270" r:id="rId16"/>
    <p:sldId id="266" r:id="rId17"/>
    <p:sldId id="281" r:id="rId18"/>
    <p:sldId id="276" r:id="rId19"/>
    <p:sldId id="274" r:id="rId20"/>
    <p:sldId id="273" r:id="rId21"/>
    <p:sldId id="261" r:id="rId2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00" userDrawn="1">
          <p15:clr>
            <a:srgbClr val="A4A3A4"/>
          </p15:clr>
        </p15:guide>
        <p15:guide id="2" pos="1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A4"/>
    <a:srgbClr val="29639E"/>
    <a:srgbClr val="FFD200"/>
    <a:srgbClr val="F78D2D"/>
    <a:srgbClr val="E0E9ED"/>
    <a:srgbClr val="AB998F"/>
    <a:srgbClr val="FFFFFF"/>
    <a:srgbClr val="094F93"/>
    <a:srgbClr val="0C3B80"/>
    <a:srgbClr val="0C2A6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89081" autoAdjust="0"/>
  </p:normalViewPr>
  <p:slideViewPr>
    <p:cSldViewPr snapToGrid="0" snapToObjects="1">
      <p:cViewPr varScale="1">
        <p:scale>
          <a:sx n="66" d="100"/>
          <a:sy n="66" d="100"/>
        </p:scale>
        <p:origin x="1188" y="78"/>
      </p:cViewPr>
      <p:guideLst>
        <p:guide orient="horz" pos="3600"/>
        <p:guide pos="16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sz="quarter" idx="1"/>
          </p:nvPr>
        </p:nvSpPr>
        <p:spPr>
          <a:xfrm>
            <a:off x="4143588" y="1"/>
            <a:ext cx="3169920" cy="480060"/>
          </a:xfrm>
          <a:prstGeom prst="rect">
            <a:avLst/>
          </a:prstGeom>
        </p:spPr>
        <p:txBody>
          <a:bodyPr vert="horz" lIns="96656" tIns="48328" rIns="96656" bIns="48328" rtlCol="0"/>
          <a:lstStyle>
            <a:lvl1pPr algn="r">
              <a:defRPr sz="1200"/>
            </a:lvl1pPr>
          </a:lstStyle>
          <a:p>
            <a:fld id="{FDB5A3B7-17A2-924A-913E-3624CD424135}" type="datetime1">
              <a:rPr lang="en-US" smtClean="0"/>
              <a:t>9/30/2022</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6" tIns="48328" rIns="96656" bIns="48328" rtlCol="0" anchor="b"/>
          <a:lstStyle>
            <a:lvl1pPr algn="l">
              <a:defRPr sz="1200"/>
            </a:lvl1pPr>
          </a:lstStyle>
          <a:p>
            <a:endParaRPr lang="en-US"/>
          </a:p>
        </p:txBody>
      </p:sp>
      <p:sp>
        <p:nvSpPr>
          <p:cNvPr id="5" name="Slide Number Placeholder 4"/>
          <p:cNvSpPr>
            <a:spLocks noGrp="1"/>
          </p:cNvSpPr>
          <p:nvPr>
            <p:ph type="sldNum" sz="quarter" idx="3"/>
          </p:nvPr>
        </p:nvSpPr>
        <p:spPr>
          <a:xfrm>
            <a:off x="4143588" y="9119474"/>
            <a:ext cx="3169920" cy="480060"/>
          </a:xfrm>
          <a:prstGeom prst="rect">
            <a:avLst/>
          </a:prstGeom>
        </p:spPr>
        <p:txBody>
          <a:bodyPr vert="horz" lIns="96656" tIns="48328" rIns="96656" bIns="48328" rtlCol="0" anchor="b"/>
          <a:lstStyle>
            <a:lvl1pPr algn="r">
              <a:defRPr sz="1200"/>
            </a:lvl1pPr>
          </a:lstStyle>
          <a:p>
            <a:fld id="{A6E7DA58-A925-D84E-8B80-66AE0AD3CA38}" type="slidenum">
              <a:rPr lang="en-US" smtClean="0"/>
              <a:t>‹#›</a:t>
            </a:fld>
            <a:endParaRPr lang="en-US"/>
          </a:p>
        </p:txBody>
      </p:sp>
    </p:spTree>
    <p:extLst>
      <p:ext uri="{BB962C8B-B14F-4D97-AF65-F5344CB8AC3E}">
        <p14:creationId xmlns:p14="http://schemas.microsoft.com/office/powerpoint/2010/main" val="29443348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idx="1"/>
          </p:nvPr>
        </p:nvSpPr>
        <p:spPr>
          <a:xfrm>
            <a:off x="4143588" y="1"/>
            <a:ext cx="3169920" cy="480060"/>
          </a:xfrm>
          <a:prstGeom prst="rect">
            <a:avLst/>
          </a:prstGeom>
        </p:spPr>
        <p:txBody>
          <a:bodyPr vert="horz" lIns="96656" tIns="48328" rIns="96656" bIns="48328" rtlCol="0"/>
          <a:lstStyle>
            <a:lvl1pPr algn="r">
              <a:defRPr sz="1200"/>
            </a:lvl1pPr>
          </a:lstStyle>
          <a:p>
            <a:fld id="{A4FE4EFA-584C-8B41-BAE7-34635E62B17B}" type="datetime1">
              <a:rPr lang="en-US" smtClean="0"/>
              <a:t>9/30/2022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6" tIns="48328" rIns="96656"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6" tIns="48328" rIns="96656"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6656" tIns="48328" rIns="96656" bIns="48328" rtlCol="0" anchor="b"/>
          <a:lstStyle>
            <a:lvl1pPr algn="r">
              <a:defRPr sz="1200"/>
            </a:lvl1pPr>
          </a:lstStyle>
          <a:p>
            <a:fld id="{332258F1-7A46-944D-A49B-F9115F555AC1}" type="slidenum">
              <a:rPr lang="en-US" smtClean="0"/>
              <a:t>‹#›</a:t>
            </a:fld>
            <a:endParaRPr lang="en-US"/>
          </a:p>
        </p:txBody>
      </p:sp>
    </p:spTree>
    <p:extLst>
      <p:ext uri="{BB962C8B-B14F-4D97-AF65-F5344CB8AC3E}">
        <p14:creationId xmlns:p14="http://schemas.microsoft.com/office/powerpoint/2010/main" val="38725315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Kickoff welcome</a:t>
            </a:r>
          </a:p>
          <a:p>
            <a:pPr marL="171450" indent="-171450">
              <a:buFontTx/>
              <a:buChar char="-"/>
            </a:pPr>
            <a:r>
              <a:rPr lang="en-US" dirty="0"/>
              <a:t>Get everyone to sit down</a:t>
            </a:r>
          </a:p>
          <a:p>
            <a:pPr marL="171450" indent="-171450">
              <a:buFontTx/>
              <a:buChar char="-"/>
            </a:pPr>
            <a:r>
              <a:rPr lang="en-US" dirty="0"/>
              <a:t>Thank them for coming</a:t>
            </a:r>
          </a:p>
          <a:p>
            <a:pPr marL="171450" indent="-171450">
              <a:buFontTx/>
              <a:buChar char="-"/>
            </a:pPr>
            <a:r>
              <a:rPr lang="en-US" dirty="0"/>
              <a:t>Town</a:t>
            </a:r>
            <a:r>
              <a:rPr lang="en-US" baseline="0" dirty="0"/>
              <a:t> hall isn’t just for receiving information, but a great way to meet team members under the A&amp;BS umbrella</a:t>
            </a:r>
          </a:p>
          <a:p>
            <a:pPr marL="171450" indent="-171450">
              <a:buFontTx/>
              <a:buChar char="-"/>
            </a:pPr>
            <a:r>
              <a:rPr lang="en-US" baseline="0" dirty="0"/>
              <a:t>Transition to ice breaker – meet your neighbor</a:t>
            </a:r>
            <a:endParaRPr lang="en-US" dirty="0"/>
          </a:p>
        </p:txBody>
      </p:sp>
      <p:sp>
        <p:nvSpPr>
          <p:cNvPr id="4" name="Slide Number Placeholder 3"/>
          <p:cNvSpPr>
            <a:spLocks noGrp="1"/>
          </p:cNvSpPr>
          <p:nvPr>
            <p:ph type="sldNum" sz="quarter" idx="10"/>
          </p:nvPr>
        </p:nvSpPr>
        <p:spPr/>
        <p:txBody>
          <a:bodyPr/>
          <a:lstStyle/>
          <a:p>
            <a:fld id="{77729B32-A8E4-E843-A3A3-85B818FB9B9F}" type="slidenum">
              <a:rPr lang="en-US" smtClean="0"/>
              <a:t>1</a:t>
            </a:fld>
            <a:endParaRPr lang="en-US" dirty="0"/>
          </a:p>
        </p:txBody>
      </p:sp>
    </p:spTree>
    <p:extLst>
      <p:ext uri="{BB962C8B-B14F-4D97-AF65-F5344CB8AC3E}">
        <p14:creationId xmlns:p14="http://schemas.microsoft.com/office/powerpoint/2010/main" val="10686262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04261"/>
            <a:ext cx="9144000" cy="4776261"/>
          </a:xfrm>
          <a:prstGeom prst="rect">
            <a:avLst/>
          </a:prstGeom>
        </p:spPr>
      </p:pic>
      <p:sp>
        <p:nvSpPr>
          <p:cNvPr id="7" name="Rectangle 6"/>
          <p:cNvSpPr/>
          <p:nvPr userDrawn="1"/>
        </p:nvSpPr>
        <p:spPr>
          <a:xfrm>
            <a:off x="0" y="4572000"/>
            <a:ext cx="9144000" cy="22860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0"/>
          <p:cNvSpPr>
            <a:spLocks noGrp="1"/>
          </p:cNvSpPr>
          <p:nvPr>
            <p:ph type="title"/>
          </p:nvPr>
        </p:nvSpPr>
        <p:spPr>
          <a:xfrm>
            <a:off x="0" y="4895242"/>
            <a:ext cx="9144000" cy="1325563"/>
          </a:xfrm>
        </p:spPr>
        <p:txBody>
          <a:bodyPr>
            <a:normAutofit/>
          </a:bodyPr>
          <a:lstStyle>
            <a:lvl1pPr algn="ctr">
              <a:defRPr sz="3600">
                <a:solidFill>
                  <a:schemeClr val="bg1"/>
                </a:solidFill>
              </a:defRPr>
            </a:lvl1pPr>
          </a:lstStyle>
          <a:p>
            <a:r>
              <a:rPr lang="en-US"/>
              <a:t>Click to edit Master title style</a:t>
            </a:r>
            <a:endParaRPr lang="en-US" dirty="0"/>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4400" y="6431138"/>
            <a:ext cx="7315200" cy="216529"/>
          </a:xfrm>
          <a:prstGeom prst="rect">
            <a:avLst/>
          </a:prstGeom>
        </p:spPr>
      </p:pic>
    </p:spTree>
    <p:extLst>
      <p:ext uri="{BB962C8B-B14F-4D97-AF65-F5344CB8AC3E}">
        <p14:creationId xmlns:p14="http://schemas.microsoft.com/office/powerpoint/2010/main" val="3266685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ith line">
    <p:spTree>
      <p:nvGrpSpPr>
        <p:cNvPr id="1" name=""/>
        <p:cNvGrpSpPr/>
        <p:nvPr/>
      </p:nvGrpSpPr>
      <p:grpSpPr>
        <a:xfrm>
          <a:off x="0" y="0"/>
          <a:ext cx="0" cy="0"/>
          <a:chOff x="0" y="0"/>
          <a:chExt cx="0" cy="0"/>
        </a:xfrm>
      </p:grpSpPr>
      <p:sp>
        <p:nvSpPr>
          <p:cNvPr id="2" name="Title 1"/>
          <p:cNvSpPr>
            <a:spLocks noGrp="1"/>
          </p:cNvSpPr>
          <p:nvPr>
            <p:ph type="title"/>
          </p:nvPr>
        </p:nvSpPr>
        <p:spPr>
          <a:xfrm>
            <a:off x="229086" y="47408"/>
            <a:ext cx="8685832" cy="897987"/>
          </a:xfrm>
        </p:spPr>
        <p:txBody>
          <a:bodyPr>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229086" y="1043681"/>
            <a:ext cx="8685832" cy="5133282"/>
          </a:xfrm>
        </p:spPr>
        <p:txBody>
          <a:bodyPr>
            <a:normAutofit/>
          </a:bodyPr>
          <a:lstStyle>
            <a:lvl1pPr marL="0" indent="0">
              <a:buClrTx/>
              <a:buNone/>
              <a:defRPr sz="2400"/>
            </a:lvl1pPr>
            <a:lvl2pPr>
              <a:buClrTx/>
              <a:defRPr sz="2000"/>
            </a:lvl2pPr>
            <a:lvl3pPr>
              <a:buClrTx/>
              <a:defRPr sz="1800"/>
            </a:lvl3pPr>
            <a:lvl4pPr>
              <a:buClrTx/>
              <a:defRPr sz="1600"/>
            </a:lvl4pPr>
            <a:lvl5pPr>
              <a:buClrTx/>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p:cNvCxnSpPr/>
          <p:nvPr userDrawn="1"/>
        </p:nvCxnSpPr>
        <p:spPr>
          <a:xfrm>
            <a:off x="226569" y="937645"/>
            <a:ext cx="8690867" cy="0"/>
          </a:xfrm>
          <a:prstGeom prst="line">
            <a:avLst/>
          </a:prstGeom>
          <a:ln w="28575">
            <a:solidFill>
              <a:srgbClr val="0064A4"/>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userDrawn="1"/>
        </p:nvGrpSpPr>
        <p:grpSpPr>
          <a:xfrm>
            <a:off x="0" y="6398563"/>
            <a:ext cx="9144000" cy="476250"/>
            <a:chOff x="0" y="6398563"/>
            <a:chExt cx="9144000" cy="476250"/>
          </a:xfrm>
        </p:grpSpPr>
        <p:sp>
          <p:nvSpPr>
            <p:cNvPr id="7" name="Rectangle 6"/>
            <p:cNvSpPr/>
            <p:nvPr userDrawn="1"/>
          </p:nvSpPr>
          <p:spPr>
            <a:xfrm>
              <a:off x="0" y="6405562"/>
              <a:ext cx="9144000" cy="457200"/>
            </a:xfrm>
            <a:prstGeom prst="rect">
              <a:avLst/>
            </a:prstGeom>
            <a:solidFill>
              <a:srgbClr val="006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rotWithShape="1">
            <a:blip r:embed="rId2" cstate="hqprint">
              <a:extLst>
                <a:ext uri="{28A0092B-C50C-407E-A947-70E740481C1C}">
                  <a14:useLocalDpi xmlns:a14="http://schemas.microsoft.com/office/drawing/2010/main"/>
                </a:ext>
              </a:extLst>
            </a:blip>
            <a:srcRect l="-29174"/>
            <a:stretch/>
          </p:blipFill>
          <p:spPr>
            <a:xfrm>
              <a:off x="7372673" y="6398563"/>
              <a:ext cx="1771327" cy="476250"/>
            </a:xfrm>
            <a:prstGeom prst="rect">
              <a:avLst/>
            </a:prstGeom>
          </p:spPr>
        </p:pic>
      </p:grpSp>
      <p:sp>
        <p:nvSpPr>
          <p:cNvPr id="13" name="Slide Number Placeholder 5"/>
          <p:cNvSpPr>
            <a:spLocks noGrp="1"/>
          </p:cNvSpPr>
          <p:nvPr>
            <p:ph type="sldNum" sz="quarter" idx="4"/>
          </p:nvPr>
        </p:nvSpPr>
        <p:spPr>
          <a:xfrm>
            <a:off x="6834030" y="6437468"/>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42EA4-F715-4656-A625-1238D78B36EB}" type="slidenum">
              <a:rPr lang="en-US" smtClean="0"/>
              <a:t>‹#›</a:t>
            </a:fld>
            <a:endParaRPr lang="en-US"/>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6569" y="6525897"/>
            <a:ext cx="7315200" cy="216529"/>
          </a:xfrm>
          <a:prstGeom prst="rect">
            <a:avLst/>
          </a:prstGeom>
        </p:spPr>
      </p:pic>
    </p:spTree>
    <p:extLst>
      <p:ext uri="{BB962C8B-B14F-4D97-AF65-F5344CB8AC3E}">
        <p14:creationId xmlns:p14="http://schemas.microsoft.com/office/powerpoint/2010/main" val="1290233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ithout line">
    <p:spTree>
      <p:nvGrpSpPr>
        <p:cNvPr id="1" name=""/>
        <p:cNvGrpSpPr/>
        <p:nvPr/>
      </p:nvGrpSpPr>
      <p:grpSpPr>
        <a:xfrm>
          <a:off x="0" y="0"/>
          <a:ext cx="0" cy="0"/>
          <a:chOff x="0" y="0"/>
          <a:chExt cx="0" cy="0"/>
        </a:xfrm>
      </p:grpSpPr>
      <p:sp>
        <p:nvSpPr>
          <p:cNvPr id="2" name="Title 1"/>
          <p:cNvSpPr>
            <a:spLocks noGrp="1"/>
          </p:cNvSpPr>
          <p:nvPr>
            <p:ph type="title"/>
          </p:nvPr>
        </p:nvSpPr>
        <p:spPr>
          <a:xfrm>
            <a:off x="229086" y="47408"/>
            <a:ext cx="8685832" cy="897987"/>
          </a:xfrm>
        </p:spPr>
        <p:txBody>
          <a:bodyPr>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229086" y="1043681"/>
            <a:ext cx="8685832" cy="5133282"/>
          </a:xfrm>
        </p:spPr>
        <p:txBody>
          <a:bodyPr>
            <a:normAutofit/>
          </a:bodyPr>
          <a:lstStyle>
            <a:lvl1pPr marL="0" indent="0">
              <a:buClrTx/>
              <a:buNone/>
              <a:defRPr sz="2400"/>
            </a:lvl1pPr>
            <a:lvl2pPr>
              <a:buClrTx/>
              <a:defRPr sz="2000"/>
            </a:lvl2pPr>
            <a:lvl3pPr>
              <a:buClrTx/>
              <a:defRPr sz="1800"/>
            </a:lvl3pPr>
            <a:lvl4pPr>
              <a:buClrTx/>
              <a:defRPr sz="1600"/>
            </a:lvl4pPr>
            <a:lvl5pPr>
              <a:buClrTx/>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p:cNvGrpSpPr/>
          <p:nvPr userDrawn="1"/>
        </p:nvGrpSpPr>
        <p:grpSpPr>
          <a:xfrm>
            <a:off x="0" y="6398563"/>
            <a:ext cx="9144000" cy="476250"/>
            <a:chOff x="0" y="6398563"/>
            <a:chExt cx="9144000" cy="476250"/>
          </a:xfrm>
        </p:grpSpPr>
        <p:sp>
          <p:nvSpPr>
            <p:cNvPr id="7" name="Rectangle 6"/>
            <p:cNvSpPr/>
            <p:nvPr userDrawn="1"/>
          </p:nvSpPr>
          <p:spPr>
            <a:xfrm>
              <a:off x="0" y="6405562"/>
              <a:ext cx="9144000" cy="457200"/>
            </a:xfrm>
            <a:prstGeom prst="rect">
              <a:avLst/>
            </a:prstGeom>
            <a:solidFill>
              <a:srgbClr val="006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rotWithShape="1">
            <a:blip r:embed="rId2" cstate="hqprint">
              <a:extLst>
                <a:ext uri="{28A0092B-C50C-407E-A947-70E740481C1C}">
                  <a14:useLocalDpi xmlns:a14="http://schemas.microsoft.com/office/drawing/2010/main"/>
                </a:ext>
              </a:extLst>
            </a:blip>
            <a:srcRect l="-29174"/>
            <a:stretch/>
          </p:blipFill>
          <p:spPr>
            <a:xfrm>
              <a:off x="7372673" y="6398563"/>
              <a:ext cx="1771327" cy="476250"/>
            </a:xfrm>
            <a:prstGeom prst="rect">
              <a:avLst/>
            </a:prstGeom>
          </p:spPr>
        </p:pic>
      </p:grpSp>
      <p:sp>
        <p:nvSpPr>
          <p:cNvPr id="13" name="Slide Number Placeholder 5"/>
          <p:cNvSpPr>
            <a:spLocks noGrp="1"/>
          </p:cNvSpPr>
          <p:nvPr>
            <p:ph type="sldNum" sz="quarter" idx="4"/>
          </p:nvPr>
        </p:nvSpPr>
        <p:spPr>
          <a:xfrm>
            <a:off x="6834030" y="6437468"/>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42EA4-F715-4656-A625-1238D78B36EB}" type="slidenum">
              <a:rPr lang="en-US" smtClean="0"/>
              <a:t>‹#›</a:t>
            </a:fld>
            <a:endParaRPr lang="en-US"/>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6569" y="6525897"/>
            <a:ext cx="7315200" cy="216529"/>
          </a:xfrm>
          <a:prstGeom prst="rect">
            <a:avLst/>
          </a:prstGeom>
        </p:spPr>
      </p:pic>
    </p:spTree>
    <p:extLst>
      <p:ext uri="{BB962C8B-B14F-4D97-AF65-F5344CB8AC3E}">
        <p14:creationId xmlns:p14="http://schemas.microsoft.com/office/powerpoint/2010/main" val="2892815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6" name="Group 5"/>
          <p:cNvGrpSpPr/>
          <p:nvPr userDrawn="1"/>
        </p:nvGrpSpPr>
        <p:grpSpPr>
          <a:xfrm>
            <a:off x="0" y="6398563"/>
            <a:ext cx="9144000" cy="476250"/>
            <a:chOff x="0" y="6398563"/>
            <a:chExt cx="9144000" cy="476250"/>
          </a:xfrm>
        </p:grpSpPr>
        <p:sp>
          <p:nvSpPr>
            <p:cNvPr id="7" name="Rectangle 6"/>
            <p:cNvSpPr/>
            <p:nvPr userDrawn="1"/>
          </p:nvSpPr>
          <p:spPr>
            <a:xfrm>
              <a:off x="0" y="6405562"/>
              <a:ext cx="9144000" cy="457200"/>
            </a:xfrm>
            <a:prstGeom prst="rect">
              <a:avLst/>
            </a:prstGeom>
            <a:solidFill>
              <a:srgbClr val="006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rotWithShape="1">
            <a:blip r:embed="rId2" cstate="hqprint">
              <a:extLst>
                <a:ext uri="{28A0092B-C50C-407E-A947-70E740481C1C}">
                  <a14:useLocalDpi xmlns:a14="http://schemas.microsoft.com/office/drawing/2010/main"/>
                </a:ext>
              </a:extLst>
            </a:blip>
            <a:srcRect l="-29174"/>
            <a:stretch/>
          </p:blipFill>
          <p:spPr>
            <a:xfrm>
              <a:off x="7372673" y="6398563"/>
              <a:ext cx="1771327" cy="476250"/>
            </a:xfrm>
            <a:prstGeom prst="rect">
              <a:avLst/>
            </a:prstGeom>
          </p:spPr>
        </p:pic>
      </p:grpSp>
      <p:sp>
        <p:nvSpPr>
          <p:cNvPr id="13" name="Slide Number Placeholder 5"/>
          <p:cNvSpPr>
            <a:spLocks noGrp="1"/>
          </p:cNvSpPr>
          <p:nvPr>
            <p:ph type="sldNum" sz="quarter" idx="4"/>
          </p:nvPr>
        </p:nvSpPr>
        <p:spPr>
          <a:xfrm>
            <a:off x="6834030" y="6437468"/>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42EA4-F715-4656-A625-1238D78B36EB}" type="slidenum">
              <a:rPr lang="en-US" smtClean="0"/>
              <a:t>‹#›</a:t>
            </a:fld>
            <a:endParaRPr lang="en-US"/>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6569" y="6525897"/>
            <a:ext cx="7315200" cy="216529"/>
          </a:xfrm>
          <a:prstGeom prst="rect">
            <a:avLst/>
          </a:prstGeom>
        </p:spPr>
      </p:pic>
    </p:spTree>
    <p:extLst>
      <p:ext uri="{BB962C8B-B14F-4D97-AF65-F5344CB8AC3E}">
        <p14:creationId xmlns:p14="http://schemas.microsoft.com/office/powerpoint/2010/main" val="404651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blue background">
    <p:bg>
      <p:bgPr>
        <a:solidFill>
          <a:srgbClr val="0064A4"/>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2377440" y="5328468"/>
            <a:ext cx="4389120" cy="3291840"/>
            <a:chOff x="3901440" y="5343458"/>
            <a:chExt cx="4389120" cy="329184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01440" y="5343458"/>
              <a:ext cx="4389120" cy="3291840"/>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23332" y="6224336"/>
              <a:ext cx="1545336" cy="421302"/>
            </a:xfrm>
            <a:prstGeom prst="rect">
              <a:avLst/>
            </a:prstGeom>
          </p:spPr>
        </p:pic>
      </p:grpSp>
      <p:sp>
        <p:nvSpPr>
          <p:cNvPr id="5" name="Title 8"/>
          <p:cNvSpPr>
            <a:spLocks noGrp="1"/>
          </p:cNvSpPr>
          <p:nvPr>
            <p:ph type="title"/>
          </p:nvPr>
        </p:nvSpPr>
        <p:spPr>
          <a:xfrm>
            <a:off x="381276" y="242459"/>
            <a:ext cx="8412480" cy="906114"/>
          </a:xfrm>
        </p:spPr>
        <p:txBody>
          <a:bodyPr>
            <a:normAutofit/>
          </a:bodyPr>
          <a:lstStyle>
            <a:lvl1pPr>
              <a:defRPr sz="3600">
                <a:solidFill>
                  <a:schemeClr val="bg1"/>
                </a:solidFill>
              </a:defRPr>
            </a:lvl1pPr>
          </a:lstStyle>
          <a:p>
            <a:r>
              <a:rPr lang="en-US"/>
              <a:t>Click to edit Master title style</a:t>
            </a:r>
            <a:endParaRPr lang="en-US" dirty="0"/>
          </a:p>
        </p:txBody>
      </p:sp>
      <p:sp>
        <p:nvSpPr>
          <p:cNvPr id="6" name="Content Placeholder 12"/>
          <p:cNvSpPr>
            <a:spLocks noGrp="1"/>
          </p:cNvSpPr>
          <p:nvPr>
            <p:ph sz="quarter" idx="10"/>
          </p:nvPr>
        </p:nvSpPr>
        <p:spPr>
          <a:xfrm>
            <a:off x="381276" y="1301322"/>
            <a:ext cx="8412480" cy="4027146"/>
          </a:xfrm>
        </p:spPr>
        <p:txBody>
          <a:bodyPr>
            <a:normAutofit/>
          </a:bodyPr>
          <a:lstStyle>
            <a:lvl1pPr marL="0" indent="0">
              <a:buNone/>
              <a:defRPr sz="2400">
                <a:solidFill>
                  <a:schemeClr val="bg1"/>
                </a:solidFill>
              </a:defRPr>
            </a:lvl1pPr>
          </a:lstStyle>
          <a:p>
            <a:pPr lvl="0"/>
            <a:r>
              <a:rPr lang="en-US"/>
              <a:t>Edit Master text styles</a:t>
            </a:r>
          </a:p>
        </p:txBody>
      </p:sp>
    </p:spTree>
    <p:extLst>
      <p:ext uri="{BB962C8B-B14F-4D97-AF65-F5344CB8AC3E}">
        <p14:creationId xmlns:p14="http://schemas.microsoft.com/office/powerpoint/2010/main" val="3515874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064A4"/>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2377440" y="5328468"/>
            <a:ext cx="4389120" cy="3291840"/>
            <a:chOff x="3901440" y="5343458"/>
            <a:chExt cx="4389120" cy="329184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01440" y="5343458"/>
              <a:ext cx="4389120" cy="3291840"/>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23332" y="6224336"/>
              <a:ext cx="1545336" cy="421302"/>
            </a:xfrm>
            <a:prstGeom prst="rect">
              <a:avLst/>
            </a:prstGeom>
          </p:spPr>
        </p:pic>
      </p:grpSp>
      <p:sp>
        <p:nvSpPr>
          <p:cNvPr id="12" name="Title 8"/>
          <p:cNvSpPr>
            <a:spLocks noGrp="1"/>
          </p:cNvSpPr>
          <p:nvPr>
            <p:ph type="title"/>
          </p:nvPr>
        </p:nvSpPr>
        <p:spPr>
          <a:xfrm>
            <a:off x="1" y="377332"/>
            <a:ext cx="9144000" cy="4898849"/>
          </a:xfrm>
        </p:spPr>
        <p:txBody>
          <a:bodyPr>
            <a:normAutofit/>
          </a:bodyPr>
          <a:lstStyle>
            <a:lvl1pPr algn="ct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82859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with line">
    <p:spTree>
      <p:nvGrpSpPr>
        <p:cNvPr id="1" name=""/>
        <p:cNvGrpSpPr/>
        <p:nvPr/>
      </p:nvGrpSpPr>
      <p:grpSpPr>
        <a:xfrm>
          <a:off x="0" y="0"/>
          <a:ext cx="0" cy="0"/>
          <a:chOff x="0" y="0"/>
          <a:chExt cx="0" cy="0"/>
        </a:xfrm>
      </p:grpSpPr>
      <p:sp>
        <p:nvSpPr>
          <p:cNvPr id="2" name="Title 1"/>
          <p:cNvSpPr>
            <a:spLocks noGrp="1"/>
          </p:cNvSpPr>
          <p:nvPr>
            <p:ph type="title"/>
          </p:nvPr>
        </p:nvSpPr>
        <p:spPr>
          <a:xfrm>
            <a:off x="229086" y="47408"/>
            <a:ext cx="8685832" cy="897987"/>
          </a:xfrm>
        </p:spPr>
        <p:txBody>
          <a:bodyPr>
            <a:normAutofit/>
          </a:bodyPr>
          <a:lstStyle>
            <a:lvl1pPr algn="l">
              <a:defRPr sz="3000"/>
            </a:lvl1pPr>
          </a:lstStyle>
          <a:p>
            <a:r>
              <a:rPr lang="en-US"/>
              <a:t>Click to edit Master title style</a:t>
            </a:r>
            <a:endParaRPr lang="en-US" dirty="0"/>
          </a:p>
        </p:txBody>
      </p:sp>
      <p:cxnSp>
        <p:nvCxnSpPr>
          <p:cNvPr id="5" name="Straight Connector 4"/>
          <p:cNvCxnSpPr/>
          <p:nvPr userDrawn="1"/>
        </p:nvCxnSpPr>
        <p:spPr>
          <a:xfrm>
            <a:off x="226569" y="937645"/>
            <a:ext cx="8690867" cy="0"/>
          </a:xfrm>
          <a:prstGeom prst="line">
            <a:avLst/>
          </a:prstGeom>
          <a:ln w="28575">
            <a:solidFill>
              <a:srgbClr val="0064A4"/>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userDrawn="1"/>
        </p:nvGrpSpPr>
        <p:grpSpPr>
          <a:xfrm>
            <a:off x="0" y="6398563"/>
            <a:ext cx="9144000" cy="476250"/>
            <a:chOff x="0" y="6398563"/>
            <a:chExt cx="9144000" cy="476250"/>
          </a:xfrm>
        </p:grpSpPr>
        <p:sp>
          <p:nvSpPr>
            <p:cNvPr id="7" name="Rectangle 6"/>
            <p:cNvSpPr/>
            <p:nvPr userDrawn="1"/>
          </p:nvSpPr>
          <p:spPr>
            <a:xfrm>
              <a:off x="0" y="6405562"/>
              <a:ext cx="9144000" cy="457200"/>
            </a:xfrm>
            <a:prstGeom prst="rect">
              <a:avLst/>
            </a:prstGeom>
            <a:solidFill>
              <a:srgbClr val="006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p:cNvPicPr>
              <a:picLocks noChangeAspect="1"/>
            </p:cNvPicPr>
            <p:nvPr userDrawn="1"/>
          </p:nvPicPr>
          <p:blipFill rotWithShape="1">
            <a:blip r:embed="rId2" cstate="hqprint">
              <a:extLst>
                <a:ext uri="{28A0092B-C50C-407E-A947-70E740481C1C}">
                  <a14:useLocalDpi xmlns:a14="http://schemas.microsoft.com/office/drawing/2010/main"/>
                </a:ext>
              </a:extLst>
            </a:blip>
            <a:srcRect l="-29174"/>
            <a:stretch/>
          </p:blipFill>
          <p:spPr>
            <a:xfrm>
              <a:off x="7372673" y="6398563"/>
              <a:ext cx="1771327" cy="476250"/>
            </a:xfrm>
            <a:prstGeom prst="rect">
              <a:avLst/>
            </a:prstGeom>
          </p:spPr>
        </p:pic>
      </p:grpSp>
      <p:sp>
        <p:nvSpPr>
          <p:cNvPr id="13" name="Slide Number Placeholder 5"/>
          <p:cNvSpPr>
            <a:spLocks noGrp="1"/>
          </p:cNvSpPr>
          <p:nvPr>
            <p:ph type="sldNum" sz="quarter" idx="4"/>
          </p:nvPr>
        </p:nvSpPr>
        <p:spPr>
          <a:xfrm>
            <a:off x="6834030" y="643747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842EA4-F715-4656-A625-1238D78B36EB}" type="slidenum">
              <a:rPr lang="en-US" smtClean="0"/>
              <a:t>‹#›</a:t>
            </a:fld>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905" y="6498831"/>
            <a:ext cx="6356222" cy="270662"/>
          </a:xfrm>
          <a:prstGeom prst="rect">
            <a:avLst/>
          </a:prstGeom>
        </p:spPr>
      </p:pic>
      <p:sp>
        <p:nvSpPr>
          <p:cNvPr id="9" name="Text Placeholder 8"/>
          <p:cNvSpPr>
            <a:spLocks noGrp="1"/>
          </p:cNvSpPr>
          <p:nvPr>
            <p:ph type="body" sz="quarter" idx="10"/>
          </p:nvPr>
        </p:nvSpPr>
        <p:spPr>
          <a:xfrm>
            <a:off x="229086" y="1069975"/>
            <a:ext cx="8662344" cy="5119688"/>
          </a:xfrm>
        </p:spPr>
        <p:txBody>
          <a:bodyPr>
            <a:normAutofit/>
          </a:bodyPr>
          <a:lstStyle>
            <a:lvl1pPr marL="0" indent="0">
              <a:buNone/>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35482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with line">
    <p:spTree>
      <p:nvGrpSpPr>
        <p:cNvPr id="1" name=""/>
        <p:cNvGrpSpPr/>
        <p:nvPr/>
      </p:nvGrpSpPr>
      <p:grpSpPr>
        <a:xfrm>
          <a:off x="0" y="0"/>
          <a:ext cx="0" cy="0"/>
          <a:chOff x="0" y="0"/>
          <a:chExt cx="0" cy="0"/>
        </a:xfrm>
      </p:grpSpPr>
      <p:sp>
        <p:nvSpPr>
          <p:cNvPr id="2" name="Title 1"/>
          <p:cNvSpPr>
            <a:spLocks noGrp="1"/>
          </p:cNvSpPr>
          <p:nvPr>
            <p:ph type="title"/>
          </p:nvPr>
        </p:nvSpPr>
        <p:spPr>
          <a:xfrm>
            <a:off x="229086" y="47408"/>
            <a:ext cx="8685832" cy="897987"/>
          </a:xfrm>
        </p:spPr>
        <p:txBody>
          <a:bodyPr>
            <a:normAutofit/>
          </a:bodyPr>
          <a:lstStyle>
            <a:lvl1pPr algn="l">
              <a:defRPr sz="3000"/>
            </a:lvl1pPr>
          </a:lstStyle>
          <a:p>
            <a:r>
              <a:rPr lang="en-US"/>
              <a:t>Click to edit Master title style</a:t>
            </a:r>
            <a:endParaRPr lang="en-US" dirty="0"/>
          </a:p>
        </p:txBody>
      </p:sp>
      <p:cxnSp>
        <p:nvCxnSpPr>
          <p:cNvPr id="5" name="Straight Connector 4"/>
          <p:cNvCxnSpPr/>
          <p:nvPr userDrawn="1"/>
        </p:nvCxnSpPr>
        <p:spPr>
          <a:xfrm>
            <a:off x="226569" y="937645"/>
            <a:ext cx="8690867" cy="0"/>
          </a:xfrm>
          <a:prstGeom prst="line">
            <a:avLst/>
          </a:prstGeom>
          <a:ln w="28575">
            <a:solidFill>
              <a:srgbClr val="0064A4"/>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userDrawn="1"/>
        </p:nvGrpSpPr>
        <p:grpSpPr>
          <a:xfrm>
            <a:off x="0" y="6398563"/>
            <a:ext cx="9144000" cy="476250"/>
            <a:chOff x="0" y="6398563"/>
            <a:chExt cx="9144000" cy="476250"/>
          </a:xfrm>
        </p:grpSpPr>
        <p:sp>
          <p:nvSpPr>
            <p:cNvPr id="7" name="Rectangle 6"/>
            <p:cNvSpPr/>
            <p:nvPr userDrawn="1"/>
          </p:nvSpPr>
          <p:spPr>
            <a:xfrm>
              <a:off x="0" y="6405562"/>
              <a:ext cx="9144000" cy="457200"/>
            </a:xfrm>
            <a:prstGeom prst="rect">
              <a:avLst/>
            </a:prstGeom>
            <a:solidFill>
              <a:srgbClr val="006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p:cNvPicPr>
              <a:picLocks noChangeAspect="1"/>
            </p:cNvPicPr>
            <p:nvPr userDrawn="1"/>
          </p:nvPicPr>
          <p:blipFill rotWithShape="1">
            <a:blip r:embed="rId2" cstate="hqprint">
              <a:extLst>
                <a:ext uri="{28A0092B-C50C-407E-A947-70E740481C1C}">
                  <a14:useLocalDpi xmlns:a14="http://schemas.microsoft.com/office/drawing/2010/main"/>
                </a:ext>
              </a:extLst>
            </a:blip>
            <a:srcRect l="-29174"/>
            <a:stretch/>
          </p:blipFill>
          <p:spPr>
            <a:xfrm>
              <a:off x="7372673" y="6398563"/>
              <a:ext cx="1771327" cy="476250"/>
            </a:xfrm>
            <a:prstGeom prst="rect">
              <a:avLst/>
            </a:prstGeom>
          </p:spPr>
        </p:pic>
      </p:grpSp>
      <p:sp>
        <p:nvSpPr>
          <p:cNvPr id="13" name="Slide Number Placeholder 5"/>
          <p:cNvSpPr>
            <a:spLocks noGrp="1"/>
          </p:cNvSpPr>
          <p:nvPr>
            <p:ph type="sldNum" sz="quarter" idx="4"/>
          </p:nvPr>
        </p:nvSpPr>
        <p:spPr>
          <a:xfrm>
            <a:off x="6834030" y="643747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842EA4-F715-4656-A625-1238D78B36EB}" type="slidenum">
              <a:rPr lang="en-US" smtClean="0"/>
              <a:t>‹#›</a:t>
            </a:fld>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905" y="6498831"/>
            <a:ext cx="6356222" cy="270662"/>
          </a:xfrm>
          <a:prstGeom prst="rect">
            <a:avLst/>
          </a:prstGeom>
        </p:spPr>
      </p:pic>
      <p:sp>
        <p:nvSpPr>
          <p:cNvPr id="9" name="Text Placeholder 8"/>
          <p:cNvSpPr>
            <a:spLocks noGrp="1"/>
          </p:cNvSpPr>
          <p:nvPr>
            <p:ph type="body" sz="quarter" idx="10"/>
          </p:nvPr>
        </p:nvSpPr>
        <p:spPr>
          <a:xfrm>
            <a:off x="229086" y="1069975"/>
            <a:ext cx="8662344" cy="5119688"/>
          </a:xfrm>
        </p:spPr>
        <p:txBody>
          <a:bodyPr>
            <a:normAutofit/>
          </a:bodyPr>
          <a:lstStyle>
            <a:lvl1pPr marL="0" indent="0">
              <a:buNone/>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92414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4"/>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42EA4-F715-4656-A625-1238D78B36EB}" type="slidenum">
              <a:rPr lang="en-US" smtClean="0"/>
              <a:t>‹#›</a:t>
            </a:fld>
            <a:endParaRPr lang="en-US"/>
          </a:p>
        </p:txBody>
      </p:sp>
    </p:spTree>
    <p:extLst>
      <p:ext uri="{BB962C8B-B14F-4D97-AF65-F5344CB8AC3E}">
        <p14:creationId xmlns:p14="http://schemas.microsoft.com/office/powerpoint/2010/main" val="1249477360"/>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64" r:id="rId3"/>
    <p:sldLayoutId id="2147483665" r:id="rId4"/>
    <p:sldLayoutId id="2147483667" r:id="rId5"/>
    <p:sldLayoutId id="2147483666" r:id="rId6"/>
    <p:sldLayoutId id="2147483668" r:id="rId7"/>
    <p:sldLayoutId id="2147483669" r:id="rId8"/>
  </p:sldLayoutIdLs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ehs.uci.edu/enviro/haz-waste/pdfs/self-service-empty-container-locations.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hs.uci.edu/research-safety/chemical-safety/index.php" TargetMode="External"/><Relationship Id="rId2" Type="http://schemas.openxmlformats.org/officeDocument/2006/relationships/hyperlink" Target="https://ehs.uci.edu/research-safety/lab-safety-inspections/_pdf/message-from-pramod-khargonekar.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ehs.uci.edu/enviro/haz-waste/pdfs/self-service-empty-container-locations.pdf" TargetMode="External"/><Relationship Id="rId2" Type="http://schemas.openxmlformats.org/officeDocument/2006/relationships/hyperlink" Target="https://www.ehs.uci.edu/research-safety/chemical-safety/index.php"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app.riskandsafety.com/chemicals/"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app.riskandsafety.com/chemical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youtu.be/llKkZQEVKVY"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Conversion and Transition to UC Chemicals Chemical Inventory System</a:t>
            </a:r>
            <a:br>
              <a:rPr lang="en-US" dirty="0"/>
            </a:br>
            <a:r>
              <a:rPr lang="en-US" sz="2200" dirty="0"/>
              <a:t>Overall Project Plan  </a:t>
            </a:r>
            <a:br>
              <a:rPr lang="en-US" sz="2200" dirty="0"/>
            </a:br>
            <a:endParaRPr lang="en-US" dirty="0"/>
          </a:p>
        </p:txBody>
      </p:sp>
    </p:spTree>
    <p:extLst>
      <p:ext uri="{BB962C8B-B14F-4D97-AF65-F5344CB8AC3E}">
        <p14:creationId xmlns:p14="http://schemas.microsoft.com/office/powerpoint/2010/main" val="3758601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the transition is completed:</a:t>
            </a:r>
          </a:p>
        </p:txBody>
      </p:sp>
      <p:sp>
        <p:nvSpPr>
          <p:cNvPr id="3" name="Content Placeholder 2"/>
          <p:cNvSpPr>
            <a:spLocks noGrp="1"/>
          </p:cNvSpPr>
          <p:nvPr>
            <p:ph idx="1"/>
          </p:nvPr>
        </p:nvSpPr>
        <p:spPr/>
        <p:txBody>
          <a:bodyPr/>
          <a:lstStyle/>
          <a:p>
            <a:pPr marL="257175" indent="-257175">
              <a:buFont typeface="Arial" panose="020B0604020202020204" pitchFamily="34" charset="0"/>
              <a:buChar char="•"/>
            </a:pPr>
            <a:r>
              <a:rPr lang="en-US" dirty="0"/>
              <a:t>EHS provides the following instructions to labs:</a:t>
            </a:r>
          </a:p>
          <a:p>
            <a:pPr marL="942958" lvl="1" indent="-257175"/>
            <a:r>
              <a:rPr lang="en-US" sz="2100" dirty="0"/>
              <a:t>Chemical inventories must be updated when chemicals are used up and when new chemicals are brought into the lab.</a:t>
            </a:r>
          </a:p>
          <a:p>
            <a:pPr marL="942958" lvl="1" indent="-257175"/>
            <a:r>
              <a:rPr lang="en-US" sz="2100" dirty="0"/>
              <a:t>All chemicals and gases must be barcoded.  Barcodes are available at these locations:  </a:t>
            </a:r>
            <a:r>
              <a:rPr lang="en-US" sz="2100" dirty="0">
                <a:hlinkClick r:id="rId2"/>
              </a:rPr>
              <a:t>https://www.ehs.uci.edu/enviro/haz-waste/pdfs/self-service-empty-container-locations.pdf</a:t>
            </a:r>
            <a:endParaRPr lang="en-US" sz="2100" dirty="0"/>
          </a:p>
          <a:p>
            <a:pPr marL="942958" lvl="1" indent="-257175"/>
            <a:r>
              <a:rPr lang="en-US" sz="2100" dirty="0"/>
              <a:t>Conduct a complete inventory reconciliation of your lab spaces at least once a year.  RFID and QR scanners are available through EHS.  </a:t>
            </a:r>
          </a:p>
          <a:p>
            <a:pPr marL="942958" lvl="1" indent="-257175"/>
            <a:r>
              <a:rPr lang="en-US" sz="2100" dirty="0"/>
              <a:t>Dispose of materials that are no longer useful, should be replaced, have deteriorated, or show container degradation. </a:t>
            </a:r>
          </a:p>
        </p:txBody>
      </p:sp>
      <p:sp>
        <p:nvSpPr>
          <p:cNvPr id="4" name="Slide Number Placeholder 3"/>
          <p:cNvSpPr>
            <a:spLocks noGrp="1"/>
          </p:cNvSpPr>
          <p:nvPr>
            <p:ph type="sldNum" sz="quarter" idx="4"/>
          </p:nvPr>
        </p:nvSpPr>
        <p:spPr/>
        <p:txBody>
          <a:bodyPr/>
          <a:lstStyle/>
          <a:p>
            <a:fld id="{3C842EA4-F715-4656-A625-1238D78B36EB}" type="slidenum">
              <a:rPr lang="en-US" smtClean="0"/>
              <a:t>10</a:t>
            </a:fld>
            <a:endParaRPr lang="en-US"/>
          </a:p>
        </p:txBody>
      </p:sp>
    </p:spTree>
    <p:extLst>
      <p:ext uri="{BB962C8B-B14F-4D97-AF65-F5344CB8AC3E}">
        <p14:creationId xmlns:p14="http://schemas.microsoft.com/office/powerpoint/2010/main" val="4205209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to Campus</a:t>
            </a:r>
          </a:p>
        </p:txBody>
      </p:sp>
      <p:sp>
        <p:nvSpPr>
          <p:cNvPr id="3" name="Content Placeholder 2"/>
          <p:cNvSpPr>
            <a:spLocks noGrp="1"/>
          </p:cNvSpPr>
          <p:nvPr>
            <p:ph idx="1"/>
          </p:nvPr>
        </p:nvSpPr>
        <p:spPr/>
        <p:txBody>
          <a:bodyPr>
            <a:normAutofit fontScale="85000" lnSpcReduction="20000"/>
          </a:bodyPr>
          <a:lstStyle/>
          <a:p>
            <a:pPr marL="342900" indent="-342900">
              <a:buFont typeface="Arial" panose="020B0604020202020204" pitchFamily="34" charset="0"/>
              <a:buChar char="•"/>
            </a:pPr>
            <a:r>
              <a:rPr lang="en-US" dirty="0"/>
              <a:t>Research Laboratories </a:t>
            </a:r>
          </a:p>
          <a:p>
            <a:pPr lvl="1"/>
            <a:r>
              <a:rPr lang="en-US" dirty="0"/>
              <a:t>Annual Email from Vice Chancellor of Research:  </a:t>
            </a:r>
          </a:p>
          <a:p>
            <a:pPr marL="457189" lvl="1" indent="0" algn="ctr">
              <a:buNone/>
            </a:pPr>
            <a:r>
              <a:rPr lang="en-US" dirty="0">
                <a:hlinkClick r:id="rId2"/>
              </a:rPr>
              <a:t>message-from-pramod-khargonekar.pdf (uci.edu)</a:t>
            </a:r>
            <a:endParaRPr lang="en-US" dirty="0"/>
          </a:p>
          <a:p>
            <a:pPr marL="342900" indent="-342900">
              <a:buFont typeface="Arial" panose="020B0604020202020204" pitchFamily="34" charset="0"/>
              <a:buChar char="•"/>
            </a:pPr>
            <a:r>
              <a:rPr lang="en-US" dirty="0"/>
              <a:t>Communication strategy</a:t>
            </a:r>
          </a:p>
          <a:p>
            <a:pPr marL="857233" lvl="1" indent="-171450"/>
            <a:r>
              <a:rPr lang="en-US" sz="1400" dirty="0">
                <a:effectLst/>
                <a:latin typeface="Calibri" panose="020F0502020204030204" pitchFamily="34" charset="0"/>
                <a:ea typeface="Times New Roman" panose="02020603050405020304" pitchFamily="18" charset="0"/>
              </a:rPr>
              <a:t>Labs are provided a two-page instructional sheet on how to access UC Chemicals, add/delete chemicals and a link to the </a:t>
            </a:r>
            <a:r>
              <a:rPr lang="en-US" sz="1400" u="sng" dirty="0">
                <a:solidFill>
                  <a:srgbClr val="0563C1"/>
                </a:solidFill>
                <a:effectLst/>
                <a:latin typeface="Calibri" panose="020F0502020204030204" pitchFamily="34" charset="0"/>
                <a:ea typeface="Times New Roman" panose="02020603050405020304" pitchFamily="18" charset="0"/>
                <a:hlinkClick r:id="rId3"/>
              </a:rPr>
              <a:t>chemical inventory webpage</a:t>
            </a:r>
            <a:r>
              <a:rPr lang="en-US" sz="1400" dirty="0">
                <a:effectLst/>
                <a:latin typeface="Calibri" panose="020F0502020204030204" pitchFamily="34" charset="0"/>
                <a:ea typeface="Times New Roman" panose="02020603050405020304" pitchFamily="18" charset="0"/>
              </a:rPr>
              <a:t> with more resources.  The lab is also provided barcodes for new chemicals.  </a:t>
            </a:r>
            <a:endParaRPr lang="en-US" sz="1400" dirty="0">
              <a:latin typeface="Calibri" panose="020F0502020204030204" pitchFamily="34" charset="0"/>
              <a:ea typeface="Times New Roman" panose="02020603050405020304" pitchFamily="18" charset="0"/>
            </a:endParaRPr>
          </a:p>
          <a:p>
            <a:pPr marL="857233" lvl="1" indent="-171450"/>
            <a:r>
              <a:rPr lang="en-US" sz="1400" dirty="0">
                <a:effectLst/>
                <a:latin typeface="Calibri" panose="020F0502020204030204" pitchFamily="34" charset="0"/>
                <a:ea typeface="Times New Roman" panose="02020603050405020304" pitchFamily="18" charset="0"/>
              </a:rPr>
              <a:t>EHS Coordinator will send out an email with the instructional sheet and links to the chemical inventory webpage.  It will also explain the labs responsibilities to keep the chemical inventory up to date.  This includes 3 important steps:  </a:t>
            </a:r>
            <a:endParaRPr lang="en-US" sz="1400" dirty="0">
              <a:effectLst/>
              <a:latin typeface="Calibri" panose="020F0502020204030204" pitchFamily="34" charset="0"/>
              <a:ea typeface="Calibri" panose="020F0502020204030204" pitchFamily="34" charset="0"/>
            </a:endParaRPr>
          </a:p>
          <a:p>
            <a:pPr marL="1600171" lvl="2" indent="-228600">
              <a:spcBef>
                <a:spcPts val="0"/>
              </a:spcBef>
              <a:buFont typeface="+mj-lt"/>
              <a:buAutoNum type="arabicPeriod"/>
            </a:pPr>
            <a:r>
              <a:rPr lang="en-US" sz="1400" dirty="0">
                <a:effectLst/>
                <a:latin typeface="Calibri" panose="020F0502020204030204" pitchFamily="34" charset="0"/>
                <a:ea typeface="Calibri" panose="020F0502020204030204" pitchFamily="34" charset="0"/>
              </a:rPr>
              <a:t>adding new chemicals to UC Chemicals and assigning a barcode </a:t>
            </a:r>
          </a:p>
          <a:p>
            <a:pPr marL="1600171" lvl="2" indent="-228600">
              <a:spcBef>
                <a:spcPts val="0"/>
              </a:spcBef>
              <a:buFont typeface="+mj-lt"/>
              <a:buAutoNum type="arabicPeriod"/>
            </a:pPr>
            <a:r>
              <a:rPr lang="en-US" sz="1400" dirty="0">
                <a:effectLst/>
                <a:latin typeface="Calibri" panose="020F0502020204030204" pitchFamily="34" charset="0"/>
                <a:ea typeface="Calibri" panose="020F0502020204030204" pitchFamily="34" charset="0"/>
              </a:rPr>
              <a:t>deleting chemicals as they are used up or disposed of</a:t>
            </a:r>
          </a:p>
          <a:p>
            <a:pPr marL="1600171" lvl="2" indent="-228600">
              <a:spcBef>
                <a:spcPts val="0"/>
              </a:spcBef>
              <a:buFont typeface="+mj-lt"/>
              <a:buAutoNum type="arabicPeriod"/>
            </a:pPr>
            <a:r>
              <a:rPr lang="en-US" sz="1400" dirty="0">
                <a:effectLst/>
                <a:latin typeface="Calibri" panose="020F0502020204030204" pitchFamily="34" charset="0"/>
                <a:ea typeface="Calibri" panose="020F0502020204030204" pitchFamily="34" charset="0"/>
              </a:rPr>
              <a:t>reconciling their inventory annually (comparing physical inventory to the digital inventory in UC Chemicals)</a:t>
            </a:r>
          </a:p>
          <a:p>
            <a:pPr marL="1371571" lvl="2" indent="0">
              <a:spcBef>
                <a:spcPts val="0"/>
              </a:spcBef>
              <a:buNone/>
            </a:pPr>
            <a:endParaRPr lang="en-US" sz="1400" dirty="0">
              <a:effectLst/>
              <a:latin typeface="Calibri" panose="020F0502020204030204" pitchFamily="34" charset="0"/>
              <a:ea typeface="Calibri" panose="020F0502020204030204" pitchFamily="34" charset="0"/>
            </a:endParaRPr>
          </a:p>
          <a:p>
            <a:pPr marL="857233" lvl="1" indent="-171450">
              <a:spcBef>
                <a:spcPts val="0"/>
              </a:spcBef>
            </a:pPr>
            <a:r>
              <a:rPr lang="en-US" sz="1400" dirty="0">
                <a:effectLst/>
                <a:latin typeface="Calibri" panose="020F0502020204030204" pitchFamily="34" charset="0"/>
                <a:ea typeface="Times New Roman" panose="02020603050405020304" pitchFamily="18" charset="0"/>
              </a:rPr>
              <a:t>EHS inspectors will ask labs if they are doing the 3 steps mentioned above during the annual lab inspection.  If they are not up to date, it will be a finding and the Coordinator will assist in getting them up to date. </a:t>
            </a:r>
          </a:p>
          <a:p>
            <a:pPr lvl="1" indent="0">
              <a:spcBef>
                <a:spcPts val="0"/>
              </a:spcBef>
              <a:buNone/>
            </a:pPr>
            <a:endParaRPr lang="en-US" sz="1400" dirty="0">
              <a:effectLst/>
              <a:latin typeface="Calibri" panose="020F0502020204030204" pitchFamily="34" charset="0"/>
              <a:ea typeface="Times New Roman" panose="02020603050405020304" pitchFamily="18" charset="0"/>
            </a:endParaRPr>
          </a:p>
          <a:p>
            <a:pPr marL="857233" lvl="1" indent="-171450">
              <a:spcBef>
                <a:spcPts val="0"/>
              </a:spcBef>
            </a:pPr>
            <a:r>
              <a:rPr lang="en-US" sz="1400" dirty="0">
                <a:effectLst/>
                <a:latin typeface="Calibri" panose="020F0502020204030204" pitchFamily="34" charset="0"/>
                <a:ea typeface="Times New Roman" panose="02020603050405020304" pitchFamily="18" charset="0"/>
              </a:rPr>
              <a:t>Coordinators will demonstrate how to use UC Chemicals and review the chemical inventory website during safety </a:t>
            </a:r>
            <a:r>
              <a:rPr lang="en-US" sz="1400" dirty="0" smtClean="0">
                <a:effectLst/>
                <a:latin typeface="Calibri" panose="020F0502020204030204" pitchFamily="34" charset="0"/>
                <a:ea typeface="Times New Roman" panose="02020603050405020304" pitchFamily="18" charset="0"/>
              </a:rPr>
              <a:t>orientations</a:t>
            </a:r>
            <a:r>
              <a:rPr lang="en-US" sz="1400" dirty="0">
                <a:effectLst/>
                <a:latin typeface="Calibri" panose="020F0502020204030204" pitchFamily="34" charset="0"/>
                <a:ea typeface="Times New Roman" panose="02020603050405020304" pitchFamily="18" charset="0"/>
              </a:rPr>
              <a:t>.  They will also discuss their responsibilities and what steps they need to take to maintain their chemical inventory.  </a:t>
            </a:r>
            <a:endParaRPr lang="en-US" sz="1400" dirty="0">
              <a:effectLst/>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dirty="0" smtClean="0"/>
              <a:t>Communication to </a:t>
            </a:r>
            <a:r>
              <a:rPr lang="en-US" dirty="0"/>
              <a:t>non-lab units:  </a:t>
            </a:r>
            <a:endParaRPr lang="en-US" dirty="0" smtClean="0"/>
          </a:p>
          <a:p>
            <a:pPr marL="1028683" lvl="1" indent="-342900"/>
            <a:r>
              <a:rPr lang="en-US" dirty="0" smtClean="0"/>
              <a:t>Student </a:t>
            </a:r>
            <a:r>
              <a:rPr lang="en-US" dirty="0"/>
              <a:t>Affairs </a:t>
            </a:r>
            <a:r>
              <a:rPr lang="en-US" dirty="0" smtClean="0"/>
              <a:t>units</a:t>
            </a:r>
          </a:p>
          <a:p>
            <a:pPr marL="1028683" lvl="1" indent="-342900"/>
            <a:r>
              <a:rPr lang="en-US" dirty="0" smtClean="0"/>
              <a:t>Athletics</a:t>
            </a:r>
          </a:p>
          <a:p>
            <a:pPr marL="1028683" lvl="1" indent="-342900"/>
            <a:r>
              <a:rPr lang="en-US" dirty="0" smtClean="0"/>
              <a:t>Facilities Management</a:t>
            </a:r>
          </a:p>
          <a:p>
            <a:pPr marL="1028683" lvl="1" indent="-342900"/>
            <a:r>
              <a:rPr lang="en-US" dirty="0" smtClean="0"/>
              <a:t>School of the Arts</a:t>
            </a:r>
            <a:endParaRPr lang="en-US" dirty="0"/>
          </a:p>
        </p:txBody>
      </p:sp>
      <p:sp>
        <p:nvSpPr>
          <p:cNvPr id="4" name="Slide Number Placeholder 3"/>
          <p:cNvSpPr>
            <a:spLocks noGrp="1"/>
          </p:cNvSpPr>
          <p:nvPr>
            <p:ph type="sldNum" sz="quarter" idx="4"/>
          </p:nvPr>
        </p:nvSpPr>
        <p:spPr/>
        <p:txBody>
          <a:bodyPr/>
          <a:lstStyle/>
          <a:p>
            <a:fld id="{3C842EA4-F715-4656-A625-1238D78B36EB}" type="slidenum">
              <a:rPr lang="en-US" smtClean="0"/>
              <a:t>11</a:t>
            </a:fld>
            <a:endParaRPr lang="en-US"/>
          </a:p>
        </p:txBody>
      </p:sp>
    </p:spTree>
    <p:extLst>
      <p:ext uri="{BB962C8B-B14F-4D97-AF65-F5344CB8AC3E}">
        <p14:creationId xmlns:p14="http://schemas.microsoft.com/office/powerpoint/2010/main" val="4283713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Release date/annual email:  Oct 2021</a:t>
            </a:r>
          </a:p>
        </p:txBody>
      </p:sp>
      <p:pic>
        <p:nvPicPr>
          <p:cNvPr id="6" name="Content Placeholder 5"/>
          <p:cNvPicPr>
            <a:picLocks noGrp="1" noChangeAspect="1"/>
          </p:cNvPicPr>
          <p:nvPr>
            <p:ph idx="1"/>
          </p:nvPr>
        </p:nvPicPr>
        <p:blipFill>
          <a:blip r:embed="rId2"/>
          <a:stretch>
            <a:fillRect/>
          </a:stretch>
        </p:blipFill>
        <p:spPr>
          <a:xfrm>
            <a:off x="3093161" y="1042988"/>
            <a:ext cx="2957678" cy="5133975"/>
          </a:xfrm>
          <a:prstGeom prst="rect">
            <a:avLst/>
          </a:prstGeom>
        </p:spPr>
      </p:pic>
      <p:sp>
        <p:nvSpPr>
          <p:cNvPr id="4" name="Slide Number Placeholder 3"/>
          <p:cNvSpPr>
            <a:spLocks noGrp="1"/>
          </p:cNvSpPr>
          <p:nvPr>
            <p:ph type="sldNum" sz="quarter" idx="4"/>
          </p:nvPr>
        </p:nvSpPr>
        <p:spPr/>
        <p:txBody>
          <a:bodyPr/>
          <a:lstStyle/>
          <a:p>
            <a:fld id="{3C842EA4-F715-4656-A625-1238D78B36EB}" type="slidenum">
              <a:rPr lang="en-US" smtClean="0"/>
              <a:t>12</a:t>
            </a:fld>
            <a:endParaRPr lang="en-US"/>
          </a:p>
        </p:txBody>
      </p:sp>
    </p:spTree>
    <p:extLst>
      <p:ext uri="{BB962C8B-B14F-4D97-AF65-F5344CB8AC3E}">
        <p14:creationId xmlns:p14="http://schemas.microsoft.com/office/powerpoint/2010/main" val="1779165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Two different approaches to transition  inventory to UC Chemicals</a:t>
            </a:r>
          </a:p>
        </p:txBody>
      </p:sp>
      <p:sp>
        <p:nvSpPr>
          <p:cNvPr id="3" name="Content Placeholder 2"/>
          <p:cNvSpPr>
            <a:spLocks noGrp="1"/>
          </p:cNvSpPr>
          <p:nvPr>
            <p:ph idx="1"/>
          </p:nvPr>
        </p:nvSpPr>
        <p:spPr/>
        <p:txBody>
          <a:bodyPr/>
          <a:lstStyle/>
          <a:p>
            <a:r>
              <a:rPr lang="en-US" dirty="0"/>
              <a:t>For researchers to transition inventory to UC Chemicals</a:t>
            </a:r>
          </a:p>
          <a:p>
            <a:endParaRPr lang="en-US" dirty="0"/>
          </a:p>
          <a:p>
            <a:r>
              <a:rPr lang="en-US" dirty="0"/>
              <a:t>Method 1:  Researchers to barcode own inventory</a:t>
            </a:r>
          </a:p>
          <a:p>
            <a:endParaRPr lang="en-US" dirty="0"/>
          </a:p>
          <a:p>
            <a:r>
              <a:rPr lang="en-US" dirty="0"/>
              <a:t>Method 2:  EHS to assist in barcoding inventory</a:t>
            </a:r>
          </a:p>
          <a:p>
            <a:endParaRPr lang="en-US" dirty="0"/>
          </a:p>
        </p:txBody>
      </p:sp>
      <p:sp>
        <p:nvSpPr>
          <p:cNvPr id="4" name="Slide Number Placeholder 3"/>
          <p:cNvSpPr>
            <a:spLocks noGrp="1"/>
          </p:cNvSpPr>
          <p:nvPr>
            <p:ph type="sldNum" sz="quarter" idx="4"/>
          </p:nvPr>
        </p:nvSpPr>
        <p:spPr/>
        <p:txBody>
          <a:bodyPr/>
          <a:lstStyle/>
          <a:p>
            <a:fld id="{3C842EA4-F715-4656-A625-1238D78B36EB}" type="slidenum">
              <a:rPr lang="en-US" smtClean="0"/>
              <a:t>13</a:t>
            </a:fld>
            <a:endParaRPr lang="en-US"/>
          </a:p>
        </p:txBody>
      </p:sp>
    </p:spTree>
    <p:extLst>
      <p:ext uri="{BB962C8B-B14F-4D97-AF65-F5344CB8AC3E}">
        <p14:creationId xmlns:p14="http://schemas.microsoft.com/office/powerpoint/2010/main" val="2001503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 – Option 1</a:t>
            </a:r>
          </a:p>
        </p:txBody>
      </p:sp>
      <p:sp>
        <p:nvSpPr>
          <p:cNvPr id="3" name="Content Placeholder 2"/>
          <p:cNvSpPr>
            <a:spLocks noGrp="1"/>
          </p:cNvSpPr>
          <p:nvPr>
            <p:ph idx="1"/>
          </p:nvPr>
        </p:nvSpPr>
        <p:spPr>
          <a:xfrm>
            <a:off x="229086" y="1151658"/>
            <a:ext cx="8685832" cy="5133282"/>
          </a:xfrm>
        </p:spPr>
        <p:txBody>
          <a:bodyPr>
            <a:normAutofit/>
          </a:bodyPr>
          <a:lstStyle/>
          <a:p>
            <a:pPr>
              <a:spcBef>
                <a:spcPts val="0"/>
              </a:spcBef>
            </a:pPr>
            <a:r>
              <a:rPr lang="en-US" dirty="0">
                <a:ea typeface="Calibri" panose="020F0502020204030204" pitchFamily="34" charset="0"/>
              </a:rPr>
              <a:t>Option 1:  Labs barcode their own inventory using QR codes and RFID tags</a:t>
            </a:r>
          </a:p>
          <a:p>
            <a:pPr marL="214313" indent="-214313">
              <a:lnSpc>
                <a:spcPct val="110000"/>
              </a:lnSpc>
              <a:spcBef>
                <a:spcPts val="0"/>
              </a:spcBef>
              <a:buFont typeface="Arial" panose="020B0604020202020204" pitchFamily="34" charset="0"/>
              <a:buChar char="•"/>
            </a:pPr>
            <a:endParaRPr lang="en-US" dirty="0">
              <a:ea typeface="Calibri" panose="020F0502020204030204" pitchFamily="34" charset="0"/>
            </a:endParaRPr>
          </a:p>
          <a:p>
            <a:pPr marL="214313" indent="-214313">
              <a:lnSpc>
                <a:spcPct val="110000"/>
              </a:lnSpc>
              <a:spcBef>
                <a:spcPts val="0"/>
              </a:spcBef>
              <a:buFont typeface="Arial" panose="020B0604020202020204" pitchFamily="34" charset="0"/>
              <a:buChar char="•"/>
            </a:pPr>
            <a:r>
              <a:rPr lang="en-US" sz="2000" dirty="0">
                <a:ea typeface="Calibri" panose="020F0502020204030204" pitchFamily="34" charset="0"/>
              </a:rPr>
              <a:t>Instructions are available at </a:t>
            </a:r>
            <a:r>
              <a:rPr lang="en-US" sz="2000" dirty="0">
                <a:ea typeface="Calibri" panose="020F0502020204030204" pitchFamily="34" charset="0"/>
                <a:hlinkClick r:id="rId2"/>
              </a:rPr>
              <a:t>https://www.ehs.uci.edu/research-safety/chemical-safety/index.php</a:t>
            </a:r>
            <a:r>
              <a:rPr lang="en-US" sz="2000" dirty="0">
                <a:ea typeface="Calibri" panose="020F0502020204030204" pitchFamily="34" charset="0"/>
              </a:rPr>
              <a:t> </a:t>
            </a:r>
          </a:p>
          <a:p>
            <a:pPr marL="214313" indent="-214313">
              <a:lnSpc>
                <a:spcPct val="110000"/>
              </a:lnSpc>
              <a:spcBef>
                <a:spcPts val="0"/>
              </a:spcBef>
              <a:buFont typeface="Arial" panose="020B0604020202020204" pitchFamily="34" charset="0"/>
              <a:buChar char="•"/>
            </a:pPr>
            <a:r>
              <a:rPr lang="en-US" sz="2000" dirty="0">
                <a:ea typeface="Calibri" panose="020F0502020204030204" pitchFamily="34" charset="0"/>
              </a:rPr>
              <a:t>Barcodes can be found at these locations:  </a:t>
            </a:r>
            <a:r>
              <a:rPr lang="en-US" sz="2000" dirty="0">
                <a:ea typeface="Calibri" panose="020F0502020204030204" pitchFamily="34" charset="0"/>
                <a:hlinkClick r:id="rId3"/>
              </a:rPr>
              <a:t>https://www.ehs.uci.edu/enviro/haz-waste/pdfs/self-service-empty-container-locations.pdf</a:t>
            </a:r>
            <a:endParaRPr lang="en-US" sz="2000" dirty="0">
              <a:ea typeface="Calibri" panose="020F0502020204030204" pitchFamily="34" charset="0"/>
            </a:endParaRPr>
          </a:p>
          <a:p>
            <a:pPr lvl="1"/>
            <a:endParaRPr lang="en-US" dirty="0"/>
          </a:p>
          <a:p>
            <a:r>
              <a:rPr lang="en-US" dirty="0"/>
              <a:t>Pros:  </a:t>
            </a:r>
            <a:r>
              <a:rPr lang="en-US" dirty="0" smtClean="0"/>
              <a:t>-Good for small labs, </a:t>
            </a:r>
            <a:r>
              <a:rPr lang="en-US" dirty="0"/>
              <a:t>fewer chemical containers</a:t>
            </a:r>
          </a:p>
          <a:p>
            <a:r>
              <a:rPr lang="en-US" dirty="0" smtClean="0"/>
              <a:t>	-PI or researchers don’t </a:t>
            </a:r>
            <a:r>
              <a:rPr lang="en-US" dirty="0"/>
              <a:t>want others touching containers</a:t>
            </a:r>
          </a:p>
          <a:p>
            <a:r>
              <a:rPr lang="en-US" dirty="0" smtClean="0"/>
              <a:t>Cons</a:t>
            </a:r>
            <a:r>
              <a:rPr lang="en-US" dirty="0"/>
              <a:t>: </a:t>
            </a:r>
            <a:r>
              <a:rPr lang="en-US" dirty="0" smtClean="0"/>
              <a:t>Research staff not </a:t>
            </a:r>
            <a:r>
              <a:rPr lang="en-US" dirty="0"/>
              <a:t>affixing labels correctly</a:t>
            </a:r>
          </a:p>
        </p:txBody>
      </p:sp>
      <p:sp>
        <p:nvSpPr>
          <p:cNvPr id="4" name="Slide Number Placeholder 3"/>
          <p:cNvSpPr>
            <a:spLocks noGrp="1"/>
          </p:cNvSpPr>
          <p:nvPr>
            <p:ph type="sldNum" sz="quarter" idx="4"/>
          </p:nvPr>
        </p:nvSpPr>
        <p:spPr/>
        <p:txBody>
          <a:bodyPr/>
          <a:lstStyle/>
          <a:p>
            <a:fld id="{3C842EA4-F715-4656-A625-1238D78B36EB}" type="slidenum">
              <a:rPr lang="en-US" smtClean="0"/>
              <a:t>14</a:t>
            </a:fld>
            <a:endParaRPr lang="en-US"/>
          </a:p>
        </p:txBody>
      </p:sp>
    </p:spTree>
    <p:extLst>
      <p:ext uri="{BB962C8B-B14F-4D97-AF65-F5344CB8AC3E}">
        <p14:creationId xmlns:p14="http://schemas.microsoft.com/office/powerpoint/2010/main" val="3016266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D2A56-4426-49DC-B847-B9E5C11F36ED}"/>
              </a:ext>
            </a:extLst>
          </p:cNvPr>
          <p:cNvSpPr>
            <a:spLocks noGrp="1"/>
          </p:cNvSpPr>
          <p:nvPr>
            <p:ph type="title"/>
          </p:nvPr>
        </p:nvSpPr>
        <p:spPr/>
        <p:txBody>
          <a:bodyPr/>
          <a:lstStyle/>
          <a:p>
            <a:r>
              <a:rPr lang="en-US" dirty="0"/>
              <a:t>Methodology – Option 2</a:t>
            </a:r>
          </a:p>
        </p:txBody>
      </p:sp>
      <p:sp>
        <p:nvSpPr>
          <p:cNvPr id="3" name="Slide Number Placeholder 2">
            <a:extLst>
              <a:ext uri="{FF2B5EF4-FFF2-40B4-BE49-F238E27FC236}">
                <a16:creationId xmlns:a16="http://schemas.microsoft.com/office/drawing/2014/main" id="{48079BBB-C98C-4A94-8361-ED71FBF65012}"/>
              </a:ext>
            </a:extLst>
          </p:cNvPr>
          <p:cNvSpPr>
            <a:spLocks noGrp="1"/>
          </p:cNvSpPr>
          <p:nvPr>
            <p:ph type="sldNum" sz="quarter" idx="4"/>
          </p:nvPr>
        </p:nvSpPr>
        <p:spPr/>
        <p:txBody>
          <a:bodyPr/>
          <a:lstStyle/>
          <a:p>
            <a:fld id="{3C842EA4-F715-4656-A625-1238D78B36EB}" type="slidenum">
              <a:rPr lang="en-US" smtClean="0"/>
              <a:t>15</a:t>
            </a:fld>
            <a:endParaRPr lang="en-US"/>
          </a:p>
        </p:txBody>
      </p:sp>
      <p:sp>
        <p:nvSpPr>
          <p:cNvPr id="4" name="Text Placeholder 3">
            <a:extLst>
              <a:ext uri="{FF2B5EF4-FFF2-40B4-BE49-F238E27FC236}">
                <a16:creationId xmlns:a16="http://schemas.microsoft.com/office/drawing/2014/main" id="{2E886B41-8EBD-42CB-939E-1810FD321668}"/>
              </a:ext>
            </a:extLst>
          </p:cNvPr>
          <p:cNvSpPr>
            <a:spLocks noGrp="1"/>
          </p:cNvSpPr>
          <p:nvPr>
            <p:ph type="body" sz="quarter" idx="10"/>
          </p:nvPr>
        </p:nvSpPr>
        <p:spPr>
          <a:xfrm>
            <a:off x="229086" y="945396"/>
            <a:ext cx="8812149" cy="5396882"/>
          </a:xfrm>
        </p:spPr>
        <p:txBody>
          <a:bodyPr>
            <a:normAutofit/>
          </a:bodyPr>
          <a:lstStyle/>
          <a:p>
            <a:pPr>
              <a:spcBef>
                <a:spcPts val="0"/>
              </a:spcBef>
            </a:pPr>
            <a:endParaRPr lang="en-US" sz="1425" b="1" dirty="0">
              <a:latin typeface="+mj-lt"/>
              <a:ea typeface="Calibri" panose="020F0502020204030204" pitchFamily="34" charset="0"/>
            </a:endParaRPr>
          </a:p>
          <a:p>
            <a:pPr>
              <a:spcBef>
                <a:spcPts val="0"/>
              </a:spcBef>
            </a:pPr>
            <a:r>
              <a:rPr lang="en-US" sz="2200" dirty="0">
                <a:latin typeface="+mj-lt"/>
                <a:ea typeface="Calibri" panose="020F0502020204030204" pitchFamily="34" charset="0"/>
              </a:rPr>
              <a:t>Option 2:  EHS staff assist in barcoding the labs inventory</a:t>
            </a:r>
          </a:p>
          <a:p>
            <a:pPr marL="285750" indent="-285750">
              <a:buFont typeface="Arial" panose="020B0604020202020204" pitchFamily="34" charset="0"/>
              <a:buChar char="•"/>
            </a:pPr>
            <a:r>
              <a:rPr lang="en-US" sz="1700" dirty="0"/>
              <a:t>EHS School Coordinators works with UC Chemicals Supervisor to schedule specific labs in their respective schools</a:t>
            </a:r>
          </a:p>
          <a:p>
            <a:pPr marL="285750" indent="-285750">
              <a:buFont typeface="Arial" panose="020B0604020202020204" pitchFamily="34" charset="0"/>
              <a:buChar char="•"/>
            </a:pPr>
            <a:r>
              <a:rPr lang="en-US" sz="1700" dirty="0"/>
              <a:t>For efficiency, work is completed by building, and by floor, to minimize travel time and scheduling complications</a:t>
            </a:r>
          </a:p>
          <a:p>
            <a:pPr marL="285750" indent="-285750">
              <a:buFont typeface="Arial" panose="020B0604020202020204" pitchFamily="34" charset="0"/>
              <a:buChar char="•"/>
            </a:pPr>
            <a:r>
              <a:rPr lang="en-US" sz="1700" dirty="0">
                <a:ea typeface="Calibri" panose="020F0502020204030204" pitchFamily="34" charset="0"/>
              </a:rPr>
              <a:t>EHS School Coordinators assist Chemicals Supervisor by sending out the following   message:</a:t>
            </a:r>
          </a:p>
          <a:p>
            <a:pPr>
              <a:spcBef>
                <a:spcPts val="0"/>
              </a:spcBef>
            </a:pPr>
            <a:endParaRPr lang="en-US" sz="1425" dirty="0">
              <a:latin typeface="+mj-lt"/>
              <a:ea typeface="Calibri" panose="020F0502020204030204" pitchFamily="34" charset="0"/>
            </a:endParaRPr>
          </a:p>
          <a:p>
            <a:pPr>
              <a:spcBef>
                <a:spcPts val="0"/>
              </a:spcBef>
            </a:pPr>
            <a:r>
              <a:rPr lang="en-US" sz="1425" dirty="0">
                <a:latin typeface="+mj-lt"/>
                <a:ea typeface="Calibri" panose="020F0502020204030204" pitchFamily="34" charset="0"/>
              </a:rPr>
              <a:t>      </a:t>
            </a:r>
            <a:r>
              <a:rPr lang="en-US" sz="1425" i="1" dirty="0">
                <a:latin typeface="+mj-lt"/>
                <a:ea typeface="Calibri" panose="020F0502020204030204" pitchFamily="34" charset="0"/>
              </a:rPr>
              <a:t>To prepare for the transition, please ensure the following:</a:t>
            </a:r>
          </a:p>
          <a:p>
            <a:pPr>
              <a:spcBef>
                <a:spcPts val="0"/>
              </a:spcBef>
            </a:pPr>
            <a:r>
              <a:rPr lang="en-US" sz="1425" dirty="0">
                <a:latin typeface="+mj-lt"/>
                <a:ea typeface="Calibri" panose="020F0502020204030204" pitchFamily="34" charset="0"/>
              </a:rPr>
              <a:t>	</a:t>
            </a:r>
          </a:p>
          <a:p>
            <a:pPr marL="728650" lvl="1" indent="-214313">
              <a:lnSpc>
                <a:spcPct val="110000"/>
              </a:lnSpc>
              <a:spcBef>
                <a:spcPts val="0"/>
              </a:spcBef>
            </a:pPr>
            <a:r>
              <a:rPr lang="en-US" sz="1425" dirty="0">
                <a:latin typeface="+mj-lt"/>
                <a:ea typeface="Calibri" panose="020F0502020204030204" pitchFamily="34" charset="0"/>
              </a:rPr>
              <a:t>At least one member of your lab is present at all times the students are working</a:t>
            </a:r>
          </a:p>
          <a:p>
            <a:pPr marL="728650" lvl="1" indent="-214313">
              <a:lnSpc>
                <a:spcPct val="110000"/>
              </a:lnSpc>
              <a:spcBef>
                <a:spcPts val="0"/>
              </a:spcBef>
            </a:pPr>
            <a:r>
              <a:rPr lang="en-US" sz="1425" dirty="0">
                <a:latin typeface="+mj-lt"/>
                <a:ea typeface="Calibri" panose="020F0502020204030204" pitchFamily="34" charset="0"/>
              </a:rPr>
              <a:t>UC Chemicals is set up with all of your desired sublocations added into the system prior to the students arriving</a:t>
            </a:r>
          </a:p>
          <a:p>
            <a:pPr marL="1071541" lvl="2" indent="-214313">
              <a:lnSpc>
                <a:spcPct val="110000"/>
              </a:lnSpc>
              <a:spcBef>
                <a:spcPts val="0"/>
              </a:spcBef>
            </a:pPr>
            <a:r>
              <a:rPr lang="en-US" sz="1425" dirty="0">
                <a:latin typeface="+mj-lt"/>
                <a:ea typeface="Calibri" panose="020F0502020204030204" pitchFamily="34" charset="0"/>
              </a:rPr>
              <a:t>Login to chemical inventory </a:t>
            </a:r>
            <a:r>
              <a:rPr lang="en-US" sz="1425" u="sng" dirty="0">
                <a:solidFill>
                  <a:srgbClr val="0563C1"/>
                </a:solidFill>
                <a:latin typeface="+mj-lt"/>
                <a:ea typeface="Calibri" panose="020F0502020204030204" pitchFamily="34" charset="0"/>
                <a:hlinkClick r:id="rId2"/>
              </a:rPr>
              <a:t>https://app.riskandsafety.com/chemicals/</a:t>
            </a:r>
            <a:r>
              <a:rPr lang="en-US" sz="1425" dirty="0">
                <a:latin typeface="+mj-lt"/>
                <a:ea typeface="Calibri" panose="020F0502020204030204" pitchFamily="34" charset="0"/>
              </a:rPr>
              <a:t>, click on "Inventory Summary", then  "Sublocations +" to add new locations or modify by clicking on the ellipse (...)</a:t>
            </a:r>
          </a:p>
          <a:p>
            <a:pPr marL="728650" lvl="1" indent="-214313">
              <a:lnSpc>
                <a:spcPct val="110000"/>
              </a:lnSpc>
              <a:spcBef>
                <a:spcPts val="0"/>
              </a:spcBef>
            </a:pPr>
            <a:r>
              <a:rPr lang="en-US" sz="1425" dirty="0">
                <a:latin typeface="+mj-lt"/>
                <a:ea typeface="Calibri" panose="020F0502020204030204" pitchFamily="34" charset="0"/>
              </a:rPr>
              <a:t>Inform students of any special hazards or high hazard materials (e.g. highly toxic materials, </a:t>
            </a:r>
            <a:r>
              <a:rPr lang="en-US" sz="1425" dirty="0" err="1">
                <a:latin typeface="+mj-lt"/>
                <a:ea typeface="Calibri" panose="020F0502020204030204" pitchFamily="34" charset="0"/>
              </a:rPr>
              <a:t>pyrophorics</a:t>
            </a:r>
            <a:r>
              <a:rPr lang="en-US" sz="1425" dirty="0">
                <a:latin typeface="+mj-lt"/>
                <a:ea typeface="Calibri" panose="020F0502020204030204" pitchFamily="34" charset="0"/>
              </a:rPr>
              <a:t>, etc.). </a:t>
            </a:r>
          </a:p>
          <a:p>
            <a:pPr marL="728650" lvl="1" indent="-214313">
              <a:lnSpc>
                <a:spcPct val="110000"/>
              </a:lnSpc>
              <a:spcBef>
                <a:spcPts val="0"/>
              </a:spcBef>
            </a:pPr>
            <a:r>
              <a:rPr lang="en-US" sz="1425" dirty="0">
                <a:latin typeface="+mj-lt"/>
                <a:ea typeface="Calibri" panose="020F0502020204030204" pitchFamily="34" charset="0"/>
              </a:rPr>
              <a:t>Remove all high hazard materials from any location the student is barcoding.</a:t>
            </a:r>
          </a:p>
          <a:p>
            <a:pPr>
              <a:spcBef>
                <a:spcPts val="0"/>
              </a:spcBef>
            </a:pPr>
            <a:r>
              <a:rPr lang="en-US" sz="1350" dirty="0">
                <a:latin typeface="Calibri" panose="020F0502020204030204" pitchFamily="34" charset="0"/>
                <a:ea typeface="Calibri" panose="020F0502020204030204" pitchFamily="34" charset="0"/>
              </a:rPr>
              <a:t>            </a:t>
            </a:r>
          </a:p>
          <a:p>
            <a:endParaRPr lang="en-US" dirty="0"/>
          </a:p>
        </p:txBody>
      </p:sp>
    </p:spTree>
    <p:extLst>
      <p:ext uri="{BB962C8B-B14F-4D97-AF65-F5344CB8AC3E}">
        <p14:creationId xmlns:p14="http://schemas.microsoft.com/office/powerpoint/2010/main" val="2946646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Option 2:  EHS Staff conducts transition</a:t>
            </a:r>
          </a:p>
        </p:txBody>
      </p:sp>
      <p:sp>
        <p:nvSpPr>
          <p:cNvPr id="3" name="Content Placeholder 2"/>
          <p:cNvSpPr>
            <a:spLocks noGrp="1"/>
          </p:cNvSpPr>
          <p:nvPr>
            <p:ph idx="1"/>
          </p:nvPr>
        </p:nvSpPr>
        <p:spPr>
          <a:xfrm>
            <a:off x="229086" y="1043680"/>
            <a:ext cx="8685832" cy="5565463"/>
          </a:xfrm>
        </p:spPr>
        <p:txBody>
          <a:bodyPr>
            <a:normAutofit/>
          </a:bodyPr>
          <a:lstStyle/>
          <a:p>
            <a:pPr marL="342900" indent="-342900">
              <a:buFont typeface="Arial" panose="020B0604020202020204" pitchFamily="34" charset="0"/>
              <a:buChar char="•"/>
            </a:pPr>
            <a:r>
              <a:rPr lang="en-US" dirty="0"/>
              <a:t>Student Employee Teams</a:t>
            </a:r>
          </a:p>
          <a:p>
            <a:pPr lvl="1"/>
            <a:r>
              <a:rPr lang="en-US" dirty="0"/>
              <a:t>EHS staff go into labs in teams of 2 to 3 </a:t>
            </a:r>
          </a:p>
          <a:p>
            <a:pPr lvl="1"/>
            <a:r>
              <a:rPr lang="en-US" dirty="0"/>
              <a:t>SME/Student Team Lead assigned to communicate with EHS project manager, report on status of supplies, and any issues with labs</a:t>
            </a:r>
          </a:p>
          <a:p>
            <a:pPr lvl="1"/>
            <a:r>
              <a:rPr lang="en-US" dirty="0"/>
              <a:t>Students are trained on recognizing hazards, how to properly handle containers</a:t>
            </a:r>
          </a:p>
          <a:p>
            <a:pPr lvl="1"/>
            <a:r>
              <a:rPr lang="en-US" dirty="0"/>
              <a:t>Bring up concerns to EHS SME/supervisor (Research Safety Manager)</a:t>
            </a:r>
          </a:p>
          <a:p>
            <a:pPr lvl="1"/>
            <a:r>
              <a:rPr lang="en-US" dirty="0"/>
              <a:t>Data entry averages ~2 – 3 minutes per container</a:t>
            </a:r>
          </a:p>
          <a:p>
            <a:pPr lvl="1"/>
            <a:r>
              <a:rPr lang="en-US" dirty="0"/>
              <a:t>Academic Year:  about 10 students working at least 10-12 hours per week, up to 19 hours per week (desired)</a:t>
            </a:r>
          </a:p>
          <a:p>
            <a:pPr lvl="1"/>
            <a:r>
              <a:rPr lang="en-US" dirty="0"/>
              <a:t>Summer (June through mid September):  about 10 students working at least 30 hours per week, up to 40 hours per week (desired)</a:t>
            </a:r>
          </a:p>
          <a:p>
            <a:pPr lvl="1"/>
            <a:r>
              <a:rPr lang="en-US" dirty="0"/>
              <a:t>Composition of student employees:</a:t>
            </a:r>
          </a:p>
          <a:p>
            <a:pPr lvl="2"/>
            <a:r>
              <a:rPr lang="en-US" dirty="0"/>
              <a:t>Undergraduates and graduate students</a:t>
            </a:r>
          </a:p>
          <a:p>
            <a:pPr lvl="2"/>
            <a:r>
              <a:rPr lang="en-US" dirty="0"/>
              <a:t>Work study, non-work study</a:t>
            </a:r>
          </a:p>
          <a:p>
            <a:pPr lvl="1"/>
            <a:endParaRPr lang="en-US" dirty="0"/>
          </a:p>
          <a:p>
            <a:endParaRPr lang="en-US" dirty="0"/>
          </a:p>
        </p:txBody>
      </p:sp>
      <p:sp>
        <p:nvSpPr>
          <p:cNvPr id="4" name="Slide Number Placeholder 3"/>
          <p:cNvSpPr>
            <a:spLocks noGrp="1"/>
          </p:cNvSpPr>
          <p:nvPr>
            <p:ph type="sldNum" sz="quarter" idx="4"/>
          </p:nvPr>
        </p:nvSpPr>
        <p:spPr/>
        <p:txBody>
          <a:bodyPr/>
          <a:lstStyle/>
          <a:p>
            <a:fld id="{3C842EA4-F715-4656-A625-1238D78B36EB}" type="slidenum">
              <a:rPr lang="en-US" smtClean="0"/>
              <a:t>16</a:t>
            </a:fld>
            <a:endParaRPr lang="en-US"/>
          </a:p>
        </p:txBody>
      </p:sp>
    </p:spTree>
    <p:extLst>
      <p:ext uri="{BB962C8B-B14F-4D97-AF65-F5344CB8AC3E}">
        <p14:creationId xmlns:p14="http://schemas.microsoft.com/office/powerpoint/2010/main" val="518493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Option 2:  EHS assists with inventory	</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98% of </a:t>
            </a:r>
            <a:r>
              <a:rPr lang="en-US" dirty="0" smtClean="0"/>
              <a:t>chemical inventory transition work </a:t>
            </a:r>
            <a:r>
              <a:rPr lang="en-US" dirty="0"/>
              <a:t>is performed via Option 2</a:t>
            </a:r>
          </a:p>
          <a:p>
            <a:endParaRPr lang="en-US" dirty="0"/>
          </a:p>
          <a:p>
            <a:pPr marL="342900" indent="-342900">
              <a:buFont typeface="Arial" panose="020B0604020202020204" pitchFamily="34" charset="0"/>
              <a:buChar char="•"/>
            </a:pPr>
            <a:r>
              <a:rPr lang="en-US" dirty="0" smtClean="0"/>
              <a:t>Pros</a:t>
            </a:r>
          </a:p>
          <a:p>
            <a:pPr marL="1028683" lvl="1" indent="-342900"/>
            <a:r>
              <a:rPr lang="en-US" dirty="0" smtClean="0"/>
              <a:t>EHS </a:t>
            </a:r>
            <a:r>
              <a:rPr lang="en-US" dirty="0"/>
              <a:t>staff completes chemical inventory for lab</a:t>
            </a:r>
          </a:p>
          <a:p>
            <a:endParaRPr lang="en-US" dirty="0"/>
          </a:p>
          <a:p>
            <a:pPr marL="342900" indent="-342900">
              <a:buFont typeface="Arial" panose="020B0604020202020204" pitchFamily="34" charset="0"/>
              <a:buChar char="•"/>
            </a:pPr>
            <a:r>
              <a:rPr lang="en-US" dirty="0" smtClean="0"/>
              <a:t>Cons</a:t>
            </a:r>
          </a:p>
          <a:p>
            <a:pPr marL="1028683" lvl="1" indent="-342900"/>
            <a:r>
              <a:rPr lang="en-US" dirty="0" smtClean="0"/>
              <a:t>EHS </a:t>
            </a:r>
            <a:r>
              <a:rPr lang="en-US" dirty="0"/>
              <a:t>staff </a:t>
            </a:r>
            <a:r>
              <a:rPr lang="en-US" dirty="0" smtClean="0"/>
              <a:t>needed to perform inventory work</a:t>
            </a:r>
            <a:endParaRPr lang="en-US" dirty="0"/>
          </a:p>
          <a:p>
            <a:pPr marL="1028683" lvl="1" indent="-342900"/>
            <a:r>
              <a:rPr lang="en-US" dirty="0" smtClean="0"/>
              <a:t>EHS </a:t>
            </a:r>
            <a:r>
              <a:rPr lang="en-US" dirty="0"/>
              <a:t>staff may miss chemical container locations</a:t>
            </a:r>
          </a:p>
        </p:txBody>
      </p:sp>
      <p:sp>
        <p:nvSpPr>
          <p:cNvPr id="4" name="Slide Number Placeholder 3"/>
          <p:cNvSpPr>
            <a:spLocks noGrp="1"/>
          </p:cNvSpPr>
          <p:nvPr>
            <p:ph type="sldNum" sz="quarter" idx="4"/>
          </p:nvPr>
        </p:nvSpPr>
        <p:spPr/>
        <p:txBody>
          <a:bodyPr/>
          <a:lstStyle/>
          <a:p>
            <a:fld id="{3C842EA4-F715-4656-A625-1238D78B36EB}" type="slidenum">
              <a:rPr lang="en-US" smtClean="0"/>
              <a:t>17</a:t>
            </a:fld>
            <a:endParaRPr lang="en-US"/>
          </a:p>
        </p:txBody>
      </p:sp>
    </p:spTree>
    <p:extLst>
      <p:ext uri="{BB962C8B-B14F-4D97-AF65-F5344CB8AC3E}">
        <p14:creationId xmlns:p14="http://schemas.microsoft.com/office/powerpoint/2010/main" val="4244376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UC Chemicals Supervisor (Career staff)</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Responsibilities</a:t>
            </a:r>
          </a:p>
          <a:p>
            <a:pPr lvl="1"/>
            <a:r>
              <a:rPr lang="en-US" dirty="0"/>
              <a:t>Interviews and hires students</a:t>
            </a:r>
          </a:p>
          <a:p>
            <a:pPr lvl="1"/>
            <a:r>
              <a:rPr lang="en-US" dirty="0"/>
              <a:t>Provides training on tagging process</a:t>
            </a:r>
          </a:p>
          <a:p>
            <a:pPr lvl="1"/>
            <a:r>
              <a:rPr lang="en-US" dirty="0"/>
              <a:t>Provides safety training on how to work safely and wear PPE</a:t>
            </a:r>
          </a:p>
          <a:p>
            <a:pPr lvl="1"/>
            <a:r>
              <a:rPr lang="en-US" dirty="0"/>
              <a:t>Creates schedule for student teams</a:t>
            </a:r>
          </a:p>
          <a:p>
            <a:pPr lvl="1"/>
            <a:r>
              <a:rPr lang="en-US" dirty="0"/>
              <a:t>Notifies academic school EHS School Coordinators to communicate schedule to individual labs and PIs</a:t>
            </a:r>
          </a:p>
          <a:p>
            <a:pPr lvl="1"/>
            <a:r>
              <a:rPr lang="en-US" dirty="0"/>
              <a:t>Performs quality assurance of data input vs. actual chemical container information</a:t>
            </a:r>
          </a:p>
          <a:p>
            <a:pPr lvl="1"/>
            <a:r>
              <a:rPr lang="en-US" dirty="0"/>
              <a:t>Creates monthly Chemicals scorecard</a:t>
            </a:r>
          </a:p>
          <a:p>
            <a:endParaRPr lang="en-US" dirty="0"/>
          </a:p>
        </p:txBody>
      </p:sp>
      <p:sp>
        <p:nvSpPr>
          <p:cNvPr id="4" name="Slide Number Placeholder 3"/>
          <p:cNvSpPr>
            <a:spLocks noGrp="1"/>
          </p:cNvSpPr>
          <p:nvPr>
            <p:ph type="sldNum" sz="quarter" idx="4"/>
          </p:nvPr>
        </p:nvSpPr>
        <p:spPr/>
        <p:txBody>
          <a:bodyPr/>
          <a:lstStyle/>
          <a:p>
            <a:fld id="{3C842EA4-F715-4656-A625-1238D78B36EB}" type="slidenum">
              <a:rPr lang="en-US" smtClean="0"/>
              <a:t>18</a:t>
            </a:fld>
            <a:endParaRPr lang="en-US"/>
          </a:p>
        </p:txBody>
      </p:sp>
    </p:spTree>
    <p:extLst>
      <p:ext uri="{BB962C8B-B14F-4D97-AF65-F5344CB8AC3E}">
        <p14:creationId xmlns:p14="http://schemas.microsoft.com/office/powerpoint/2010/main" val="1299429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Container Labeling Conditions</a:t>
            </a:r>
          </a:p>
        </p:txBody>
      </p:sp>
      <p:sp>
        <p:nvSpPr>
          <p:cNvPr id="3" name="Slide Number Placeholder 2"/>
          <p:cNvSpPr>
            <a:spLocks noGrp="1"/>
          </p:cNvSpPr>
          <p:nvPr>
            <p:ph type="sldNum" sz="quarter" idx="4"/>
          </p:nvPr>
        </p:nvSpPr>
        <p:spPr/>
        <p:txBody>
          <a:bodyPr/>
          <a:lstStyle/>
          <a:p>
            <a:fld id="{3C842EA4-F715-4656-A625-1238D78B36EB}" type="slidenum">
              <a:rPr lang="en-US" smtClean="0"/>
              <a:t>19</a:t>
            </a:fld>
            <a:endParaRPr lang="en-US"/>
          </a:p>
        </p:txBody>
      </p:sp>
      <p:sp>
        <p:nvSpPr>
          <p:cNvPr id="4" name="Text Placeholder 3"/>
          <p:cNvSpPr>
            <a:spLocks noGrp="1"/>
          </p:cNvSpPr>
          <p:nvPr>
            <p:ph type="body" sz="quarter" idx="10"/>
          </p:nvPr>
        </p:nvSpPr>
        <p:spPr/>
        <p:txBody>
          <a:bodyPr>
            <a:normAutofit fontScale="92500" lnSpcReduction="10000"/>
          </a:bodyPr>
          <a:lstStyle/>
          <a:p>
            <a:pPr marL="214313" indent="-214313">
              <a:lnSpc>
                <a:spcPct val="120000"/>
              </a:lnSpc>
              <a:spcBef>
                <a:spcPts val="0"/>
              </a:spcBef>
              <a:buFont typeface="Arial" panose="020B0604020202020204" pitchFamily="34" charset="0"/>
              <a:buChar char="•"/>
            </a:pPr>
            <a:r>
              <a:rPr lang="en-US" sz="2400" dirty="0">
                <a:ea typeface="Calibri" panose="020F0502020204030204" pitchFamily="34" charset="0"/>
              </a:rPr>
              <a:t>Students barcode chemicals and gases in standard storage locations (e.g. benchtops, flammable cabinets, corrosive cabinets, gas cabinets, chemical cabinets, etc.)</a:t>
            </a:r>
          </a:p>
          <a:p>
            <a:pPr marL="214313" indent="-214313">
              <a:lnSpc>
                <a:spcPct val="120000"/>
              </a:lnSpc>
              <a:spcBef>
                <a:spcPts val="0"/>
              </a:spcBef>
              <a:buFont typeface="Arial" panose="020B0604020202020204" pitchFamily="34" charset="0"/>
              <a:buChar char="•"/>
            </a:pPr>
            <a:r>
              <a:rPr lang="en-US" sz="2400" dirty="0">
                <a:ea typeface="Calibri" panose="020F0502020204030204" pitchFamily="34" charset="0"/>
              </a:rPr>
              <a:t>Students do not barcode chemicals in special storage environments without assistance from the lab (e.g. gloveboxes, fridges, freezers, desiccators, controlled substance cabinets). </a:t>
            </a:r>
          </a:p>
          <a:p>
            <a:pPr marL="214313" indent="-214313">
              <a:lnSpc>
                <a:spcPct val="120000"/>
              </a:lnSpc>
              <a:spcBef>
                <a:spcPts val="0"/>
              </a:spcBef>
              <a:buFont typeface="Arial" panose="020B0604020202020204" pitchFamily="34" charset="0"/>
              <a:buChar char="•"/>
            </a:pPr>
            <a:r>
              <a:rPr lang="en-US" sz="2400" dirty="0">
                <a:ea typeface="Calibri" panose="020F0502020204030204" pitchFamily="34" charset="0"/>
              </a:rPr>
              <a:t>The students do not barcode containers that are degraded, damaged, unreadable, etc.  Damaged containers are disposed of through EHS.</a:t>
            </a:r>
          </a:p>
          <a:p>
            <a:pPr>
              <a:lnSpc>
                <a:spcPct val="120000"/>
              </a:lnSpc>
              <a:spcBef>
                <a:spcPts val="0"/>
              </a:spcBef>
            </a:pPr>
            <a:endParaRPr lang="en-US" sz="2400" i="1" dirty="0">
              <a:ea typeface="Calibri" panose="020F0502020204030204" pitchFamily="34" charset="0"/>
            </a:endParaRPr>
          </a:p>
          <a:p>
            <a:pPr>
              <a:lnSpc>
                <a:spcPct val="120000"/>
              </a:lnSpc>
              <a:spcBef>
                <a:spcPts val="0"/>
              </a:spcBef>
            </a:pPr>
            <a:r>
              <a:rPr lang="en-US" sz="2400" i="1" dirty="0">
                <a:ea typeface="Calibri" panose="020F0502020204030204" pitchFamily="34" charset="0"/>
              </a:rPr>
              <a:t>Note:  If lab is performing their own barcoding of containers, they label all of their containers based on their knowledge of the hazards in the lab.</a:t>
            </a:r>
          </a:p>
          <a:p>
            <a:endParaRPr lang="en-US" dirty="0"/>
          </a:p>
        </p:txBody>
      </p:sp>
    </p:spTree>
    <p:extLst>
      <p:ext uri="{BB962C8B-B14F-4D97-AF65-F5344CB8AC3E}">
        <p14:creationId xmlns:p14="http://schemas.microsoft.com/office/powerpoint/2010/main" val="4165604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Chemical Inventories:  Problems and Solutions</a:t>
            </a:r>
          </a:p>
        </p:txBody>
      </p:sp>
      <p:sp>
        <p:nvSpPr>
          <p:cNvPr id="3" name="Content Placeholder 2"/>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US" dirty="0"/>
              <a:t>Problem with current state of chemical inventories:  </a:t>
            </a:r>
          </a:p>
          <a:p>
            <a:pPr marL="1028683" lvl="1" indent="-342900"/>
            <a:r>
              <a:rPr lang="en-US" dirty="0"/>
              <a:t>Chemical inventories are required to be updated regularly, and at least annually.  </a:t>
            </a:r>
          </a:p>
          <a:p>
            <a:pPr marL="1028683" lvl="1" indent="-342900"/>
            <a:r>
              <a:rPr lang="en-US" dirty="0"/>
              <a:t>UCI uses 3 different chemical inventory databases that creates difficulties when collecting data reports.</a:t>
            </a:r>
          </a:p>
          <a:p>
            <a:pPr marL="1028683" lvl="1" indent="-342900"/>
            <a:r>
              <a:rPr lang="en-US" dirty="0"/>
              <a:t>Out-of-date information is problematic when determining allowable quantities of flammable chemicals or </a:t>
            </a:r>
            <a:r>
              <a:rPr lang="en-US" dirty="0" err="1"/>
              <a:t>pyrophorics</a:t>
            </a:r>
            <a:r>
              <a:rPr lang="en-US" dirty="0"/>
              <a:t>.  </a:t>
            </a:r>
          </a:p>
          <a:p>
            <a:pPr marL="342900" indent="-342900">
              <a:buFont typeface="Arial" panose="020B0604020202020204" pitchFamily="34" charset="0"/>
              <a:buChar char="•"/>
            </a:pPr>
            <a:r>
              <a:rPr lang="en-US" dirty="0"/>
              <a:t>Solution:  Transition all existing chemical inventories contained in different databases into UC Chemicals, while providing an efficient and user-friendly chemical inventory system, allowing for real-time inventory updates</a:t>
            </a:r>
          </a:p>
          <a:p>
            <a:pPr marL="342900" indent="-342900">
              <a:buFont typeface="Arial" panose="020B0604020202020204" pitchFamily="34" charset="0"/>
              <a:buChar char="•"/>
            </a:pPr>
            <a:r>
              <a:rPr lang="en-US" dirty="0"/>
              <a:t>Other benefit:  Assist in providing first responders with accurate and up-to-date chemicals in affected spaces, allows review of current inventory before approving new chemicals to be purchased</a:t>
            </a:r>
          </a:p>
          <a:p>
            <a:pPr marL="342900" indent="-342900">
              <a:buFont typeface="Arial" panose="020B0604020202020204" pitchFamily="34" charset="0"/>
              <a:buChar char="•"/>
            </a:pPr>
            <a:r>
              <a:rPr lang="en-US" dirty="0"/>
              <a:t>Project Goal:  Fully transition all UCI units’ chemical inventories into UC Chemicals application</a:t>
            </a:r>
          </a:p>
          <a:p>
            <a:endParaRPr lang="en-US" dirty="0"/>
          </a:p>
        </p:txBody>
      </p:sp>
      <p:sp>
        <p:nvSpPr>
          <p:cNvPr id="4" name="Slide Number Placeholder 3"/>
          <p:cNvSpPr>
            <a:spLocks noGrp="1"/>
          </p:cNvSpPr>
          <p:nvPr>
            <p:ph type="sldNum" sz="quarter" idx="4"/>
          </p:nvPr>
        </p:nvSpPr>
        <p:spPr/>
        <p:txBody>
          <a:bodyPr/>
          <a:lstStyle/>
          <a:p>
            <a:fld id="{3C842EA4-F715-4656-A625-1238D78B36EB}" type="slidenum">
              <a:rPr lang="en-US" smtClean="0"/>
              <a:t>2</a:t>
            </a:fld>
            <a:endParaRPr lang="en-US"/>
          </a:p>
        </p:txBody>
      </p:sp>
    </p:spTree>
    <p:extLst>
      <p:ext uri="{BB962C8B-B14F-4D97-AF65-F5344CB8AC3E}">
        <p14:creationId xmlns:p14="http://schemas.microsoft.com/office/powerpoint/2010/main" val="2261840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Additional Feature of UC </a:t>
            </a:r>
            <a:r>
              <a:rPr lang="en-US" dirty="0" smtClean="0"/>
              <a:t>Chemicals</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Store Front Function </a:t>
            </a:r>
          </a:p>
          <a:p>
            <a:pPr marL="1028683" lvl="1" indent="-342900"/>
            <a:r>
              <a:rPr lang="en-US" dirty="0" smtClean="0"/>
              <a:t>Software developer (RSS) </a:t>
            </a:r>
            <a:r>
              <a:rPr lang="en-US" dirty="0"/>
              <a:t>is working with UCI to create functionality with Physical Sciences Stores (PS Stores) in order to capture incoming chemical containers to be entered into UCI Chemicals</a:t>
            </a:r>
          </a:p>
          <a:p>
            <a:pPr marL="342900" indent="-342900">
              <a:buFont typeface="Arial" panose="020B0604020202020204" pitchFamily="34" charset="0"/>
              <a:buChar char="•"/>
            </a:pPr>
            <a:r>
              <a:rPr lang="en-US" dirty="0" smtClean="0"/>
              <a:t>Tentative </a:t>
            </a:r>
            <a:r>
              <a:rPr lang="en-US" dirty="0"/>
              <a:t>go-live for Store Front function:  </a:t>
            </a:r>
            <a:r>
              <a:rPr lang="en-US" dirty="0" smtClean="0"/>
              <a:t>January 2023</a:t>
            </a:r>
            <a:endParaRPr lang="en-US" dirty="0"/>
          </a:p>
          <a:p>
            <a:endParaRPr lang="en-US" dirty="0"/>
          </a:p>
          <a:p>
            <a:endParaRPr lang="en-US" dirty="0"/>
          </a:p>
        </p:txBody>
      </p:sp>
      <p:sp>
        <p:nvSpPr>
          <p:cNvPr id="4" name="Slide Number Placeholder 3"/>
          <p:cNvSpPr>
            <a:spLocks noGrp="1"/>
          </p:cNvSpPr>
          <p:nvPr>
            <p:ph type="sldNum" sz="quarter" idx="4"/>
          </p:nvPr>
        </p:nvSpPr>
        <p:spPr/>
        <p:txBody>
          <a:bodyPr/>
          <a:lstStyle/>
          <a:p>
            <a:fld id="{3C842EA4-F715-4656-A625-1238D78B36EB}" type="slidenum">
              <a:rPr lang="en-US" smtClean="0"/>
              <a:t>20</a:t>
            </a:fld>
            <a:endParaRPr lang="en-US"/>
          </a:p>
        </p:txBody>
      </p:sp>
      <p:pic>
        <p:nvPicPr>
          <p:cNvPr id="5" name="Picture 4"/>
          <p:cNvPicPr>
            <a:picLocks noChangeAspect="1"/>
          </p:cNvPicPr>
          <p:nvPr/>
        </p:nvPicPr>
        <p:blipFill>
          <a:blip r:embed="rId2"/>
          <a:stretch>
            <a:fillRect/>
          </a:stretch>
        </p:blipFill>
        <p:spPr>
          <a:xfrm>
            <a:off x="1443548" y="3755084"/>
            <a:ext cx="6256907" cy="2317706"/>
          </a:xfrm>
          <a:prstGeom prst="rect">
            <a:avLst/>
          </a:prstGeom>
        </p:spPr>
      </p:pic>
    </p:spTree>
    <p:extLst>
      <p:ext uri="{BB962C8B-B14F-4D97-AF65-F5344CB8AC3E}">
        <p14:creationId xmlns:p14="http://schemas.microsoft.com/office/powerpoint/2010/main" val="3125678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95E396-0000-6744-848D-20AF6C5122A0}"/>
              </a:ext>
            </a:extLst>
          </p:cNvPr>
          <p:cNvSpPr>
            <a:spLocks noGrp="1"/>
          </p:cNvSpPr>
          <p:nvPr>
            <p:ph type="title"/>
          </p:nvPr>
        </p:nvSpPr>
        <p:spPr/>
        <p:txBody>
          <a:bodyPr/>
          <a:lstStyle/>
          <a:p>
            <a:r>
              <a:rPr lang="en-US" dirty="0"/>
              <a:t>Project Scorecard</a:t>
            </a:r>
          </a:p>
        </p:txBody>
      </p:sp>
      <p:sp>
        <p:nvSpPr>
          <p:cNvPr id="7" name="Content Placeholder 6">
            <a:extLst>
              <a:ext uri="{FF2B5EF4-FFF2-40B4-BE49-F238E27FC236}">
                <a16:creationId xmlns:a16="http://schemas.microsoft.com/office/drawing/2014/main" id="{0A1E4B88-CE45-864D-9F45-5F14E13DF6EE}"/>
              </a:ext>
            </a:extLst>
          </p:cNvPr>
          <p:cNvSpPr>
            <a:spLocks noGrp="1"/>
          </p:cNvSpPr>
          <p:nvPr>
            <p:ph idx="1"/>
          </p:nvPr>
        </p:nvSpPr>
        <p:spPr/>
        <p:txBody>
          <a:bodyPr/>
          <a:lstStyle/>
          <a:p>
            <a:pPr marL="342900" indent="-342900">
              <a:buFont typeface="Arial" panose="020B0604020202020204" pitchFamily="34" charset="0"/>
              <a:buChar char="•"/>
            </a:pPr>
            <a:r>
              <a:rPr lang="en-US" dirty="0"/>
              <a:t>Metrics:  </a:t>
            </a:r>
          </a:p>
          <a:p>
            <a:pPr marL="1028683" lvl="1" indent="-342900"/>
            <a:r>
              <a:rPr lang="en-US" dirty="0"/>
              <a:t>Month-by-month schedule</a:t>
            </a:r>
          </a:p>
          <a:p>
            <a:pPr marL="1028683" lvl="1" indent="-342900"/>
            <a:r>
              <a:rPr lang="en-US" dirty="0"/>
              <a:t>Projected schedule vs. actual completion</a:t>
            </a:r>
          </a:p>
          <a:p>
            <a:pPr marL="1028683" lvl="1" indent="-342900"/>
            <a:r>
              <a:rPr lang="en-US" dirty="0"/>
              <a:t>Number of labs and containers completed</a:t>
            </a:r>
          </a:p>
          <a:p>
            <a:pPr marL="1028683" lvl="1" indent="-342900"/>
            <a:r>
              <a:rPr lang="en-US" dirty="0"/>
              <a:t>Number of labs remaining, by school</a:t>
            </a:r>
          </a:p>
          <a:p>
            <a:pPr marL="1028683" lvl="1" indent="-342900"/>
            <a:r>
              <a:rPr lang="en-US" dirty="0"/>
              <a:t>Student Employee Hours Worked</a:t>
            </a:r>
          </a:p>
          <a:p>
            <a:pPr marL="1028683" lvl="1" indent="-342900"/>
            <a:r>
              <a:rPr lang="en-US" dirty="0"/>
              <a:t>Budget spent and remaining</a:t>
            </a:r>
          </a:p>
          <a:p>
            <a:pPr marL="342900" indent="-342900">
              <a:buFont typeface="Arial" panose="020B0604020202020204" pitchFamily="34" charset="0"/>
              <a:buChar char="•"/>
            </a:pPr>
            <a:r>
              <a:rPr lang="en-US" dirty="0"/>
              <a:t>Frequency:  Monthly scorecard sent to EHS Executive Director</a:t>
            </a:r>
          </a:p>
          <a:p>
            <a:pPr marL="342900" indent="-342900">
              <a:buFont typeface="Arial" panose="020B0604020202020204" pitchFamily="34" charset="0"/>
              <a:buChar char="•"/>
            </a:pPr>
            <a:r>
              <a:rPr lang="en-US" dirty="0"/>
              <a:t>Communication:  Quarterly progress reported to VC Research and to campus wide Lab Safety Committee</a:t>
            </a:r>
          </a:p>
          <a:p>
            <a:pPr marL="342900" indent="-342900">
              <a:buFont typeface="Arial" panose="020B0604020202020204" pitchFamily="34" charset="0"/>
              <a:buChar char="•"/>
            </a:pPr>
            <a:r>
              <a:rPr lang="en-US" dirty="0"/>
              <a:t>Anticipated overall project completion: June 2023</a:t>
            </a:r>
          </a:p>
          <a:p>
            <a:endParaRPr lang="en-US" dirty="0"/>
          </a:p>
        </p:txBody>
      </p:sp>
      <p:sp>
        <p:nvSpPr>
          <p:cNvPr id="4" name="Slide Number Placeholder 3">
            <a:extLst>
              <a:ext uri="{FF2B5EF4-FFF2-40B4-BE49-F238E27FC236}">
                <a16:creationId xmlns:a16="http://schemas.microsoft.com/office/drawing/2014/main" id="{3C579979-F423-0B49-AE10-8BB0638B9FF1}"/>
              </a:ext>
            </a:extLst>
          </p:cNvPr>
          <p:cNvSpPr>
            <a:spLocks noGrp="1"/>
          </p:cNvSpPr>
          <p:nvPr>
            <p:ph type="sldNum" sz="quarter" idx="4"/>
          </p:nvPr>
        </p:nvSpPr>
        <p:spPr/>
        <p:txBody>
          <a:bodyPr/>
          <a:lstStyle/>
          <a:p>
            <a:fld id="{3C842EA4-F715-4656-A625-1238D78B36EB}" type="slidenum">
              <a:rPr lang="en-US" smtClean="0"/>
              <a:pPr/>
              <a:t>21</a:t>
            </a:fld>
            <a:endParaRPr lang="en-US"/>
          </a:p>
        </p:txBody>
      </p:sp>
    </p:spTree>
    <p:extLst>
      <p:ext uri="{BB962C8B-B14F-4D97-AF65-F5344CB8AC3E}">
        <p14:creationId xmlns:p14="http://schemas.microsoft.com/office/powerpoint/2010/main" val="1390812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Using UC Chemicals</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Updated inventory will provide real-time data in assisting with Maximum Allowable Quantities </a:t>
            </a:r>
            <a:r>
              <a:rPr lang="en-US" dirty="0" smtClean="0"/>
              <a:t>(MAQs) for </a:t>
            </a:r>
            <a:r>
              <a:rPr lang="en-US" dirty="0"/>
              <a:t>limits of flammable chemicals volume in buildings’ control zones</a:t>
            </a:r>
          </a:p>
          <a:p>
            <a:pPr marL="342900" indent="-342900">
              <a:buFont typeface="Arial" panose="020B0604020202020204" pitchFamily="34" charset="0"/>
              <a:buChar char="•"/>
            </a:pPr>
            <a:r>
              <a:rPr lang="en-US" dirty="0"/>
              <a:t>Accurate inventories prevent unnecessary duplications</a:t>
            </a:r>
          </a:p>
          <a:p>
            <a:pPr marL="342900" indent="-342900">
              <a:buFont typeface="Arial" panose="020B0604020202020204" pitchFamily="34" charset="0"/>
              <a:buChar char="•"/>
            </a:pPr>
            <a:r>
              <a:rPr lang="en-US" dirty="0"/>
              <a:t>UC Chemicals application is easy to use on any device</a:t>
            </a:r>
          </a:p>
          <a:p>
            <a:pPr marL="342900" indent="-342900">
              <a:buFont typeface="Arial" panose="020B0604020202020204" pitchFamily="34" charset="0"/>
              <a:buChar char="•"/>
            </a:pPr>
            <a:r>
              <a:rPr lang="en-US" dirty="0"/>
              <a:t>RFID tags and QR codes greatly reduce the time needed to complete and update inventory</a:t>
            </a:r>
          </a:p>
          <a:p>
            <a:pPr marL="342900" indent="-342900">
              <a:buFont typeface="Arial" panose="020B0604020202020204" pitchFamily="34" charset="0"/>
              <a:buChar char="•"/>
            </a:pPr>
            <a:r>
              <a:rPr lang="en-US" dirty="0"/>
              <a:t>Chemical inventory reconciliation can occur quickly and easily</a:t>
            </a:r>
          </a:p>
          <a:p>
            <a:endParaRPr lang="en-US" dirty="0"/>
          </a:p>
        </p:txBody>
      </p:sp>
      <p:sp>
        <p:nvSpPr>
          <p:cNvPr id="4" name="Slide Number Placeholder 3"/>
          <p:cNvSpPr>
            <a:spLocks noGrp="1"/>
          </p:cNvSpPr>
          <p:nvPr>
            <p:ph type="sldNum" sz="quarter" idx="4"/>
          </p:nvPr>
        </p:nvSpPr>
        <p:spPr/>
        <p:txBody>
          <a:bodyPr/>
          <a:lstStyle/>
          <a:p>
            <a:fld id="{3C842EA4-F715-4656-A625-1238D78B36EB}" type="slidenum">
              <a:rPr lang="en-US" smtClean="0"/>
              <a:t>3</a:t>
            </a:fld>
            <a:endParaRPr lang="en-US"/>
          </a:p>
        </p:txBody>
      </p:sp>
    </p:spTree>
    <p:extLst>
      <p:ext uri="{BB962C8B-B14F-4D97-AF65-F5344CB8AC3E}">
        <p14:creationId xmlns:p14="http://schemas.microsoft.com/office/powerpoint/2010/main" val="2361718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UC Chemicals Application and Tools</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Risk and Safety Solutions application:  </a:t>
            </a:r>
          </a:p>
          <a:p>
            <a:pPr algn="ctr"/>
            <a:r>
              <a:rPr lang="en-US" dirty="0">
                <a:hlinkClick r:id="rId2"/>
              </a:rPr>
              <a:t>UC Chemicals:  Chemicals (riskandsafety.com)</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Project supplies:</a:t>
            </a:r>
          </a:p>
          <a:p>
            <a:pPr marL="1028683" lvl="1" indent="-342900"/>
            <a:r>
              <a:rPr lang="en-US" dirty="0"/>
              <a:t>iPads, carts, QR and RFID </a:t>
            </a:r>
            <a:r>
              <a:rPr lang="en-US" dirty="0" smtClean="0"/>
              <a:t>tags</a:t>
            </a:r>
          </a:p>
          <a:p>
            <a:pPr marL="1028683" lvl="1" indent="-342900"/>
            <a:r>
              <a:rPr lang="en-US" dirty="0" smtClean="0"/>
              <a:t>PPE </a:t>
            </a:r>
            <a:r>
              <a:rPr lang="en-US" dirty="0"/>
              <a:t>(safety glasses, lab coats, gloves)</a:t>
            </a:r>
          </a:p>
          <a:p>
            <a:pPr marL="1028683" lvl="1" indent="-342900"/>
            <a:endParaRPr lang="en-US" dirty="0"/>
          </a:p>
          <a:p>
            <a:endParaRPr lang="en-US" dirty="0"/>
          </a:p>
        </p:txBody>
      </p:sp>
      <p:sp>
        <p:nvSpPr>
          <p:cNvPr id="4" name="Slide Number Placeholder 3"/>
          <p:cNvSpPr>
            <a:spLocks noGrp="1"/>
          </p:cNvSpPr>
          <p:nvPr>
            <p:ph type="sldNum" sz="quarter" idx="4"/>
          </p:nvPr>
        </p:nvSpPr>
        <p:spPr/>
        <p:txBody>
          <a:bodyPr/>
          <a:lstStyle/>
          <a:p>
            <a:fld id="{3C842EA4-F715-4656-A625-1238D78B36EB}" type="slidenum">
              <a:rPr lang="en-US" smtClean="0"/>
              <a:t>4</a:t>
            </a:fld>
            <a:endParaRPr lang="en-US"/>
          </a:p>
        </p:txBody>
      </p:sp>
    </p:spTree>
    <p:extLst>
      <p:ext uri="{BB962C8B-B14F-4D97-AF65-F5344CB8AC3E}">
        <p14:creationId xmlns:p14="http://schemas.microsoft.com/office/powerpoint/2010/main" val="124465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32E5A-C938-4BFC-B209-A9DD912098F8}"/>
              </a:ext>
            </a:extLst>
          </p:cNvPr>
          <p:cNvSpPr>
            <a:spLocks noGrp="1"/>
          </p:cNvSpPr>
          <p:nvPr>
            <p:ph type="title"/>
          </p:nvPr>
        </p:nvSpPr>
        <p:spPr/>
        <p:txBody>
          <a:bodyPr>
            <a:normAutofit/>
          </a:bodyPr>
          <a:lstStyle/>
          <a:p>
            <a:r>
              <a:rPr lang="en-US" sz="3600" dirty="0"/>
              <a:t>Container </a:t>
            </a:r>
            <a:r>
              <a:rPr lang="en-US" sz="3600" dirty="0" smtClean="0"/>
              <a:t>Labels</a:t>
            </a:r>
            <a:endParaRPr lang="en-US" sz="3600" dirty="0"/>
          </a:p>
        </p:txBody>
      </p:sp>
      <p:sp>
        <p:nvSpPr>
          <p:cNvPr id="3" name="Slide Number Placeholder 2">
            <a:extLst>
              <a:ext uri="{FF2B5EF4-FFF2-40B4-BE49-F238E27FC236}">
                <a16:creationId xmlns:a16="http://schemas.microsoft.com/office/drawing/2014/main" id="{B5CE0DAE-C049-4EF4-9503-4081FB589463}"/>
              </a:ext>
            </a:extLst>
          </p:cNvPr>
          <p:cNvSpPr>
            <a:spLocks noGrp="1"/>
          </p:cNvSpPr>
          <p:nvPr>
            <p:ph type="sldNum" sz="quarter" idx="4"/>
          </p:nvPr>
        </p:nvSpPr>
        <p:spPr/>
        <p:txBody>
          <a:bodyPr/>
          <a:lstStyle/>
          <a:p>
            <a:fld id="{3C842EA4-F715-4656-A625-1238D78B36EB}" type="slidenum">
              <a:rPr lang="en-US" smtClean="0"/>
              <a:t>5</a:t>
            </a:fld>
            <a:endParaRPr lang="en-US"/>
          </a:p>
        </p:txBody>
      </p:sp>
      <p:sp>
        <p:nvSpPr>
          <p:cNvPr id="4" name="Text Placeholder 3">
            <a:extLst>
              <a:ext uri="{FF2B5EF4-FFF2-40B4-BE49-F238E27FC236}">
                <a16:creationId xmlns:a16="http://schemas.microsoft.com/office/drawing/2014/main" id="{1ECCABD0-93D5-4147-9115-4DDDADD0FE45}"/>
              </a:ext>
            </a:extLst>
          </p:cNvPr>
          <p:cNvSpPr>
            <a:spLocks noGrp="1"/>
          </p:cNvSpPr>
          <p:nvPr>
            <p:ph type="body" sz="quarter" idx="10"/>
          </p:nvPr>
        </p:nvSpPr>
        <p:spPr>
          <a:xfrm>
            <a:off x="229086" y="1081831"/>
            <a:ext cx="8352359" cy="5072226"/>
          </a:xfrm>
        </p:spPr>
        <p:txBody>
          <a:bodyPr>
            <a:normAutofit fontScale="85000" lnSpcReduction="20000"/>
          </a:bodyPr>
          <a:lstStyle/>
          <a:p>
            <a:pPr marL="342900" indent="-342900">
              <a:lnSpc>
                <a:spcPct val="110000"/>
              </a:lnSpc>
              <a:buFont typeface="Arial" panose="020B0604020202020204" pitchFamily="34" charset="0"/>
              <a:buChar char="•"/>
            </a:pPr>
            <a:r>
              <a:rPr lang="en-US" sz="2400" dirty="0"/>
              <a:t>EHS staff perform inventory by attaching labels </a:t>
            </a:r>
            <a:r>
              <a:rPr lang="en-US" sz="2400" dirty="0" smtClean="0"/>
              <a:t>to </a:t>
            </a:r>
            <a:r>
              <a:rPr lang="en-US" sz="2400" dirty="0"/>
              <a:t>containers</a:t>
            </a:r>
            <a:r>
              <a:rPr lang="en-US" sz="2400" dirty="0" smtClean="0"/>
              <a:t>:</a:t>
            </a:r>
            <a:endParaRPr lang="en-US" sz="2400" dirty="0"/>
          </a:p>
          <a:p>
            <a:pPr marL="971533" lvl="1" indent="-285750"/>
            <a:r>
              <a:rPr lang="en-US" sz="2400" b="1" dirty="0"/>
              <a:t>QR codes </a:t>
            </a:r>
            <a:endParaRPr lang="en-US" sz="2400" b="1" dirty="0" smtClean="0"/>
          </a:p>
          <a:p>
            <a:pPr marL="1428721" lvl="2" indent="-285750"/>
            <a:r>
              <a:rPr lang="en-US" sz="2250" dirty="0" smtClean="0"/>
              <a:t>Easy to </a:t>
            </a:r>
            <a:r>
              <a:rPr lang="en-US" sz="2250" dirty="0"/>
              <a:t>identify chemicals in inventory</a:t>
            </a:r>
            <a:r>
              <a:rPr lang="en-US" sz="2250" dirty="0" smtClean="0"/>
              <a:t>; e</a:t>
            </a:r>
            <a:r>
              <a:rPr lang="en-US" sz="2250" dirty="0" smtClean="0"/>
              <a:t>ach </a:t>
            </a:r>
            <a:r>
              <a:rPr lang="en-US" sz="2250" dirty="0"/>
              <a:t>container </a:t>
            </a:r>
            <a:r>
              <a:rPr lang="en-US" sz="2250" dirty="0" smtClean="0"/>
              <a:t>is scanned </a:t>
            </a:r>
            <a:r>
              <a:rPr lang="en-US" sz="2250" dirty="0"/>
              <a:t>individually</a:t>
            </a:r>
          </a:p>
          <a:p>
            <a:pPr marL="1428721" lvl="2" indent="-285750"/>
            <a:r>
              <a:rPr lang="en-US" sz="2250" dirty="0"/>
              <a:t>Allows labs to reconcile by </a:t>
            </a:r>
            <a:r>
              <a:rPr lang="en-US" sz="2250" dirty="0" err="1"/>
              <a:t>sublocation</a:t>
            </a:r>
            <a:r>
              <a:rPr lang="en-US" sz="2250" dirty="0"/>
              <a:t> so it is easier to find missing or misplaced </a:t>
            </a:r>
            <a:r>
              <a:rPr lang="en-US" sz="2250" dirty="0" smtClean="0"/>
              <a:t>containers</a:t>
            </a:r>
            <a:r>
              <a:rPr lang="en-US" sz="2250" dirty="0"/>
              <a:t> </a:t>
            </a:r>
            <a:r>
              <a:rPr lang="en-US" sz="2250" dirty="0" smtClean="0"/>
              <a:t>and reports are more accurate</a:t>
            </a:r>
            <a:endParaRPr lang="en-US" sz="2250" dirty="0"/>
          </a:p>
          <a:p>
            <a:pPr marL="900096" lvl="1" indent="-214313">
              <a:lnSpc>
                <a:spcPct val="110000"/>
              </a:lnSpc>
            </a:pPr>
            <a:endParaRPr lang="en-US" sz="2400" dirty="0"/>
          </a:p>
          <a:p>
            <a:pPr marL="971533" lvl="1" indent="-285750"/>
            <a:r>
              <a:rPr lang="en-US" sz="2400" b="1" dirty="0"/>
              <a:t>RFID tags </a:t>
            </a:r>
            <a:endParaRPr lang="en-US" sz="2400" b="1" dirty="0" smtClean="0"/>
          </a:p>
          <a:p>
            <a:pPr marL="1428721" lvl="2" indent="-285750"/>
            <a:r>
              <a:rPr lang="en-US" sz="2250" dirty="0" smtClean="0"/>
              <a:t>Allows </a:t>
            </a:r>
            <a:r>
              <a:rPr lang="en-US" sz="2250" dirty="0"/>
              <a:t>for easy </a:t>
            </a:r>
            <a:r>
              <a:rPr lang="en-US" sz="2250" dirty="0" smtClean="0"/>
              <a:t>room location reconciliation </a:t>
            </a:r>
            <a:r>
              <a:rPr lang="en-US" sz="2250" dirty="0"/>
              <a:t>using RFID </a:t>
            </a:r>
            <a:r>
              <a:rPr lang="en-US" sz="2250" dirty="0" smtClean="0"/>
              <a:t>scanner</a:t>
            </a:r>
          </a:p>
          <a:p>
            <a:pPr marL="1428721" lvl="2" indent="-285750"/>
            <a:r>
              <a:rPr lang="en-US" sz="2250" dirty="0" smtClean="0"/>
              <a:t>Rooms </a:t>
            </a:r>
            <a:r>
              <a:rPr lang="en-US" sz="2250" dirty="0"/>
              <a:t>can be scanned quickly with a QR scanner and uploaded into a reconciliation </a:t>
            </a:r>
            <a:r>
              <a:rPr lang="en-US" sz="2250" dirty="0" smtClean="0"/>
              <a:t>report  </a:t>
            </a:r>
            <a:endParaRPr lang="en-US" sz="2250" dirty="0"/>
          </a:p>
          <a:p>
            <a:pPr marL="900096" lvl="1" indent="-214313">
              <a:lnSpc>
                <a:spcPct val="110000"/>
              </a:lnSpc>
            </a:pPr>
            <a:endParaRPr lang="en-US" sz="2400" dirty="0"/>
          </a:p>
          <a:p>
            <a:pPr marL="900096" lvl="1" indent="-214313">
              <a:lnSpc>
                <a:spcPct val="110000"/>
              </a:lnSpc>
            </a:pPr>
            <a:r>
              <a:rPr lang="en-US" sz="2400" b="1" dirty="0" smtClean="0"/>
              <a:t>Freezer </a:t>
            </a:r>
            <a:r>
              <a:rPr lang="en-US" sz="2400" b="1" dirty="0"/>
              <a:t>Tags </a:t>
            </a:r>
            <a:endParaRPr lang="en-US" sz="2400" b="1" dirty="0" smtClean="0"/>
          </a:p>
          <a:p>
            <a:pPr marL="1357284" lvl="2" indent="-214313">
              <a:lnSpc>
                <a:spcPct val="110000"/>
              </a:lnSpc>
            </a:pPr>
            <a:r>
              <a:rPr lang="en-US" sz="2250" dirty="0" smtClean="0"/>
              <a:t>Used </a:t>
            </a:r>
            <a:r>
              <a:rPr lang="en-US" sz="2250" dirty="0"/>
              <a:t>in conjunction with QR and RFID tags for frost-covered container</a:t>
            </a:r>
            <a:r>
              <a:rPr lang="en-US" sz="1950" dirty="0"/>
              <a:t>s</a:t>
            </a:r>
          </a:p>
          <a:p>
            <a:pPr marL="257175" indent="-257175">
              <a:lnSpc>
                <a:spcPct val="110000"/>
              </a:lnSpc>
              <a:buFont typeface="Arial" panose="020B0604020202020204" pitchFamily="34" charset="0"/>
              <a:buChar char="•"/>
            </a:pPr>
            <a:endParaRPr lang="en-US" dirty="0"/>
          </a:p>
          <a:p>
            <a:pPr marL="257175" indent="-257175">
              <a:lnSpc>
                <a:spcPct val="110000"/>
              </a:lnSpc>
              <a:buFont typeface="Arial" panose="020B0604020202020204" pitchFamily="34" charset="0"/>
              <a:buChar char="•"/>
            </a:pPr>
            <a:endParaRPr lang="en-US" dirty="0"/>
          </a:p>
          <a:p>
            <a:pPr>
              <a:lnSpc>
                <a:spcPct val="110000"/>
              </a:lnSpc>
            </a:pPr>
            <a:endParaRPr lang="en-US" dirty="0"/>
          </a:p>
          <a:p>
            <a:endParaRPr lang="en-US" dirty="0"/>
          </a:p>
        </p:txBody>
      </p:sp>
    </p:spTree>
    <p:extLst>
      <p:ext uri="{BB962C8B-B14F-4D97-AF65-F5344CB8AC3E}">
        <p14:creationId xmlns:p14="http://schemas.microsoft.com/office/powerpoint/2010/main" val="2538153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RFID Tag Technology and Features</a:t>
            </a:r>
          </a:p>
        </p:txBody>
      </p:sp>
      <p:sp>
        <p:nvSpPr>
          <p:cNvPr id="3" name="Slide Number Placeholder 2"/>
          <p:cNvSpPr>
            <a:spLocks noGrp="1"/>
          </p:cNvSpPr>
          <p:nvPr>
            <p:ph type="sldNum" sz="quarter" idx="4"/>
          </p:nvPr>
        </p:nvSpPr>
        <p:spPr/>
        <p:txBody>
          <a:bodyPr/>
          <a:lstStyle/>
          <a:p>
            <a:fld id="{3C842EA4-F715-4656-A625-1238D78B36EB}" type="slidenum">
              <a:rPr lang="en-US" smtClean="0"/>
              <a:t>6</a:t>
            </a:fld>
            <a:endParaRPr lang="en-US"/>
          </a:p>
        </p:txBody>
      </p:sp>
      <p:sp>
        <p:nvSpPr>
          <p:cNvPr id="4" name="Text Placeholder 3"/>
          <p:cNvSpPr>
            <a:spLocks noGrp="1"/>
          </p:cNvSpPr>
          <p:nvPr>
            <p:ph type="body" sz="quarter" idx="10"/>
          </p:nvPr>
        </p:nvSpPr>
        <p:spPr/>
        <p:txBody>
          <a:bodyPr>
            <a:normAutofit/>
          </a:bodyPr>
          <a:lstStyle/>
          <a:p>
            <a:pPr marL="342900" indent="-342900">
              <a:buFont typeface="Arial" panose="020B0604020202020204" pitchFamily="34" charset="0"/>
              <a:buChar char="•"/>
            </a:pPr>
            <a:r>
              <a:rPr lang="en-US" sz="2400" dirty="0"/>
              <a:t>Risk and Safety Solutions RFID Tag Technology:  </a:t>
            </a:r>
          </a:p>
          <a:p>
            <a:pPr algn="ctr"/>
            <a:r>
              <a:rPr lang="en-US" sz="2400" dirty="0">
                <a:hlinkClick r:id="rId2"/>
              </a:rPr>
              <a:t>https://youtu.be/llKkZQEVKVY</a:t>
            </a:r>
            <a:endParaRPr lang="en-US" sz="2400" dirty="0"/>
          </a:p>
          <a:p>
            <a:pPr marL="342900" indent="-342900">
              <a:buFont typeface="Arial" panose="020B0604020202020204" pitchFamily="34" charset="0"/>
              <a:buChar char="•"/>
            </a:pPr>
            <a:r>
              <a:rPr lang="en-US" sz="2400" dirty="0"/>
              <a:t>Readable from 2 to 3 feet</a:t>
            </a:r>
          </a:p>
          <a:p>
            <a:pPr marL="342900" indent="-342900">
              <a:buFont typeface="Arial" panose="020B0604020202020204" pitchFamily="34" charset="0"/>
              <a:buChar char="•"/>
            </a:pPr>
            <a:r>
              <a:rPr lang="en-US" sz="2400" dirty="0"/>
              <a:t>Small enough to affix directly to containers</a:t>
            </a:r>
          </a:p>
          <a:p>
            <a:pPr marL="342900" indent="-342900">
              <a:buFont typeface="Arial" panose="020B0604020202020204" pitchFamily="34" charset="0"/>
              <a:buChar char="•"/>
            </a:pPr>
            <a:r>
              <a:rPr lang="en-US" sz="2400" dirty="0"/>
              <a:t>Must have QR barcode for location purposes</a:t>
            </a:r>
          </a:p>
          <a:p>
            <a:pPr marL="342900" indent="-342900">
              <a:buFont typeface="Arial" panose="020B0604020202020204" pitchFamily="34" charset="0"/>
              <a:buChar char="•"/>
            </a:pPr>
            <a:r>
              <a:rPr lang="en-US" sz="2400" dirty="0"/>
              <a:t>Works on multiple types of containers and contents</a:t>
            </a:r>
          </a:p>
          <a:p>
            <a:pPr marL="342900" indent="-342900">
              <a:buFont typeface="Arial" panose="020B0604020202020204" pitchFamily="34" charset="0"/>
              <a:buChar char="•"/>
            </a:pPr>
            <a:r>
              <a:rPr lang="en-US" sz="2400" dirty="0"/>
              <a:t>Solvent resistant laminate, double-sided</a:t>
            </a:r>
          </a:p>
        </p:txBody>
      </p:sp>
      <p:pic>
        <p:nvPicPr>
          <p:cNvPr id="6" name="Picture 5"/>
          <p:cNvPicPr>
            <a:picLocks noChangeAspect="1"/>
          </p:cNvPicPr>
          <p:nvPr/>
        </p:nvPicPr>
        <p:blipFill>
          <a:blip r:embed="rId3"/>
          <a:stretch>
            <a:fillRect/>
          </a:stretch>
        </p:blipFill>
        <p:spPr>
          <a:xfrm>
            <a:off x="3118203" y="4364684"/>
            <a:ext cx="2907598" cy="1653110"/>
          </a:xfrm>
          <a:prstGeom prst="rect">
            <a:avLst/>
          </a:prstGeom>
        </p:spPr>
      </p:pic>
    </p:spTree>
    <p:extLst>
      <p:ext uri="{BB962C8B-B14F-4D97-AF65-F5344CB8AC3E}">
        <p14:creationId xmlns:p14="http://schemas.microsoft.com/office/powerpoint/2010/main" val="3870860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Labels</a:t>
            </a:r>
            <a:endParaRPr lang="en-US" dirty="0"/>
          </a:p>
        </p:txBody>
      </p:sp>
      <p:sp>
        <p:nvSpPr>
          <p:cNvPr id="3" name="Slide Number Placeholder 2"/>
          <p:cNvSpPr>
            <a:spLocks noGrp="1"/>
          </p:cNvSpPr>
          <p:nvPr>
            <p:ph type="sldNum" sz="quarter" idx="4"/>
          </p:nvPr>
        </p:nvSpPr>
        <p:spPr/>
        <p:txBody>
          <a:bodyPr/>
          <a:lstStyle/>
          <a:p>
            <a:fld id="{3C842EA4-F715-4656-A625-1238D78B36EB}" type="slidenum">
              <a:rPr lang="en-US" smtClean="0"/>
              <a:t>7</a:t>
            </a:fld>
            <a:endParaRPr lang="en-US"/>
          </a:p>
        </p:txBody>
      </p:sp>
      <p:sp>
        <p:nvSpPr>
          <p:cNvPr id="4" name="Text Placeholder 3"/>
          <p:cNvSpPr>
            <a:spLocks noGrp="1"/>
          </p:cNvSpPr>
          <p:nvPr>
            <p:ph type="body" sz="quarter" idx="10"/>
          </p:nvPr>
        </p:nvSpPr>
        <p:spPr>
          <a:xfrm>
            <a:off x="4238025" y="4537703"/>
            <a:ext cx="2133601" cy="495941"/>
          </a:xfrm>
        </p:spPr>
        <p:txBody>
          <a:bodyPr/>
          <a:lstStyle/>
          <a:p>
            <a:r>
              <a:rPr lang="en-US" dirty="0" smtClean="0"/>
              <a:t>Freezer Tag</a:t>
            </a:r>
            <a:endParaRPr lang="en-US" dirty="0"/>
          </a:p>
        </p:txBody>
      </p:sp>
      <p:pic>
        <p:nvPicPr>
          <p:cNvPr id="5" name="Picture 4">
            <a:extLst>
              <a:ext uri="{FF2B5EF4-FFF2-40B4-BE49-F238E27FC236}">
                <a16:creationId xmlns:a16="http://schemas.microsoft.com/office/drawing/2014/main" id="{F4F57178-C28A-4570-9F27-06C3FA0511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7961" y="1545775"/>
            <a:ext cx="5763665" cy="1715160"/>
          </a:xfrm>
          <a:prstGeom prst="rect">
            <a:avLst/>
          </a:prstGeom>
          <a:noFill/>
          <a:ln>
            <a:noFill/>
          </a:ln>
        </p:spPr>
      </p:pic>
      <p:pic>
        <p:nvPicPr>
          <p:cNvPr id="6" name="Picture 5"/>
          <p:cNvPicPr>
            <a:picLocks noChangeAspect="1"/>
          </p:cNvPicPr>
          <p:nvPr/>
        </p:nvPicPr>
        <p:blipFill>
          <a:blip r:embed="rId3"/>
          <a:stretch>
            <a:fillRect/>
          </a:stretch>
        </p:blipFill>
        <p:spPr>
          <a:xfrm>
            <a:off x="2965513" y="3952616"/>
            <a:ext cx="1048560" cy="1666116"/>
          </a:xfrm>
          <a:prstGeom prst="rect">
            <a:avLst/>
          </a:prstGeom>
        </p:spPr>
      </p:pic>
      <p:sp>
        <p:nvSpPr>
          <p:cNvPr id="7" name="Text Placeholder 3"/>
          <p:cNvSpPr txBox="1">
            <a:spLocks/>
          </p:cNvSpPr>
          <p:nvPr/>
        </p:nvSpPr>
        <p:spPr>
          <a:xfrm>
            <a:off x="6757829" y="2196532"/>
            <a:ext cx="2133601" cy="413645"/>
          </a:xfrm>
          <a:prstGeom prst="rect">
            <a:avLst/>
          </a:prstGeom>
        </p:spPr>
        <p:txBody>
          <a:bodyPr vert="horz" lIns="91440" tIns="45720" rIns="91440" bIns="45720" rtlCol="0">
            <a:normAutofit/>
          </a:bodyPr>
          <a:lstStyle>
            <a:lvl1pPr marL="0" indent="0" algn="l" defTabSz="914377"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QR code tag  </a:t>
            </a:r>
            <a:endParaRPr lang="en-US" dirty="0"/>
          </a:p>
        </p:txBody>
      </p:sp>
    </p:spTree>
    <p:extLst>
      <p:ext uri="{BB962C8B-B14F-4D97-AF65-F5344CB8AC3E}">
        <p14:creationId xmlns:p14="http://schemas.microsoft.com/office/powerpoint/2010/main" val="599395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Reconciliation and Maintenance</a:t>
            </a:r>
            <a:endParaRPr lang="en-US" dirty="0"/>
          </a:p>
        </p:txBody>
      </p:sp>
      <p:sp>
        <p:nvSpPr>
          <p:cNvPr id="3" name="Content Placeholder 2"/>
          <p:cNvSpPr>
            <a:spLocks noGrp="1"/>
          </p:cNvSpPr>
          <p:nvPr>
            <p:ph idx="1"/>
          </p:nvPr>
        </p:nvSpPr>
        <p:spPr/>
        <p:txBody>
          <a:bodyPr>
            <a:normAutofit/>
          </a:bodyPr>
          <a:lstStyle/>
          <a:p>
            <a:r>
              <a:rPr lang="en-US" dirty="0" smtClean="0"/>
              <a:t>Inventory maintenance: </a:t>
            </a:r>
          </a:p>
          <a:p>
            <a:pPr marL="971533" lvl="1" indent="-285750"/>
            <a:r>
              <a:rPr lang="en-US" dirty="0" smtClean="0"/>
              <a:t>As </a:t>
            </a:r>
            <a:r>
              <a:rPr lang="en-US" dirty="0"/>
              <a:t>labs purchase more chemicals, new containers should be added to inventory, and delete the empty containers that are being disposed.  </a:t>
            </a:r>
          </a:p>
          <a:p>
            <a:pPr marL="971533" lvl="1" indent="-285750"/>
            <a:r>
              <a:rPr lang="en-US" dirty="0"/>
              <a:t>Chemical containers can be deleted using a mobile device by scanning the QR code</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dirty="0" smtClean="0"/>
              <a:t>Annual </a:t>
            </a:r>
            <a:r>
              <a:rPr lang="en-US" dirty="0" smtClean="0"/>
              <a:t>self-verification and </a:t>
            </a:r>
            <a:r>
              <a:rPr lang="en-US" dirty="0" smtClean="0"/>
              <a:t>attestation:</a:t>
            </a:r>
          </a:p>
          <a:p>
            <a:pPr marL="1028683" lvl="1" indent="-342900"/>
            <a:r>
              <a:rPr lang="en-US" dirty="0" smtClean="0"/>
              <a:t>UCI requires annual reconciliation of chemical inventories and labs must certify that their chemical </a:t>
            </a:r>
            <a:r>
              <a:rPr lang="en-US" dirty="0"/>
              <a:t>inventory is </a:t>
            </a:r>
            <a:r>
              <a:rPr lang="en-US" dirty="0" smtClean="0"/>
              <a:t>up-to-date</a:t>
            </a:r>
            <a:endParaRPr lang="en-US" dirty="0"/>
          </a:p>
          <a:p>
            <a:pPr marL="1028683" lvl="1" indent="-342900"/>
            <a:endParaRPr lang="en-US" dirty="0" smtClean="0"/>
          </a:p>
          <a:p>
            <a:pPr marL="342900" indent="-342900">
              <a:buFont typeface="Arial" panose="020B0604020202020204" pitchFamily="34" charset="0"/>
              <a:buChar char="•"/>
            </a:pPr>
            <a:r>
              <a:rPr lang="en-US" dirty="0" smtClean="0"/>
              <a:t>EHS-led lab safety inspections:</a:t>
            </a:r>
          </a:p>
          <a:p>
            <a:pPr marL="1028683" lvl="1" indent="-342900"/>
            <a:r>
              <a:rPr lang="en-US" dirty="0" smtClean="0"/>
              <a:t>Annual </a:t>
            </a:r>
            <a:r>
              <a:rPr lang="en-US" dirty="0"/>
              <a:t>inspections </a:t>
            </a:r>
            <a:r>
              <a:rPr lang="en-US" dirty="0" smtClean="0"/>
              <a:t>look for chemical inventory reconciliation over the last year by comparing physical inventory to what is in UC Chemicals and the last time the inventory was certified</a:t>
            </a:r>
            <a:endParaRPr lang="en-US" dirty="0"/>
          </a:p>
          <a:p>
            <a:endParaRPr lang="en-US" sz="1500" dirty="0"/>
          </a:p>
          <a:p>
            <a:endParaRPr lang="en-US" dirty="0"/>
          </a:p>
        </p:txBody>
      </p:sp>
      <p:sp>
        <p:nvSpPr>
          <p:cNvPr id="4" name="Slide Number Placeholder 3"/>
          <p:cNvSpPr>
            <a:spLocks noGrp="1"/>
          </p:cNvSpPr>
          <p:nvPr>
            <p:ph type="sldNum" sz="quarter" idx="4"/>
          </p:nvPr>
        </p:nvSpPr>
        <p:spPr/>
        <p:txBody>
          <a:bodyPr/>
          <a:lstStyle/>
          <a:p>
            <a:fld id="{3C842EA4-F715-4656-A625-1238D78B36EB}" type="slidenum">
              <a:rPr lang="en-US" smtClean="0"/>
              <a:t>8</a:t>
            </a:fld>
            <a:endParaRPr lang="en-US"/>
          </a:p>
        </p:txBody>
      </p:sp>
    </p:spTree>
    <p:extLst>
      <p:ext uri="{BB962C8B-B14F-4D97-AF65-F5344CB8AC3E}">
        <p14:creationId xmlns:p14="http://schemas.microsoft.com/office/powerpoint/2010/main" val="2016159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Responsibilities</a:t>
            </a:r>
          </a:p>
        </p:txBody>
      </p:sp>
      <p:sp>
        <p:nvSpPr>
          <p:cNvPr id="3" name="Content Placeholder 2"/>
          <p:cNvSpPr>
            <a:spLocks noGrp="1"/>
          </p:cNvSpPr>
          <p:nvPr>
            <p:ph idx="1"/>
          </p:nvPr>
        </p:nvSpPr>
        <p:spPr/>
        <p:txBody>
          <a:bodyPr/>
          <a:lstStyle/>
          <a:p>
            <a:r>
              <a:rPr lang="en-US" dirty="0" smtClean="0"/>
              <a:t>EHS:</a:t>
            </a:r>
            <a:endParaRPr lang="en-US" dirty="0"/>
          </a:p>
          <a:p>
            <a:pPr marL="342900" indent="-342900">
              <a:buFont typeface="Arial" panose="020B0604020202020204" pitchFamily="34" charset="0"/>
              <a:buChar char="•"/>
            </a:pPr>
            <a:r>
              <a:rPr lang="en-US" dirty="0"/>
              <a:t>Assist with transition of chemical inventory </a:t>
            </a:r>
            <a:r>
              <a:rPr lang="en-US" dirty="0" smtClean="0"/>
              <a:t>to </a:t>
            </a:r>
            <a:r>
              <a:rPr lang="en-US" dirty="0"/>
              <a:t>UC Chemicals</a:t>
            </a:r>
          </a:p>
          <a:p>
            <a:pPr marL="342900" indent="-342900">
              <a:buFont typeface="Arial" panose="020B0604020202020204" pitchFamily="34" charset="0"/>
              <a:buChar char="•"/>
            </a:pPr>
            <a:r>
              <a:rPr lang="en-US" dirty="0"/>
              <a:t>Provide RFID labels, provide RFID scanners</a:t>
            </a:r>
          </a:p>
          <a:p>
            <a:pPr marL="342900" indent="-342900">
              <a:buFont typeface="Arial" panose="020B0604020202020204" pitchFamily="34" charset="0"/>
              <a:buChar char="•"/>
            </a:pPr>
            <a:r>
              <a:rPr lang="en-US" dirty="0"/>
              <a:t>Run chemical </a:t>
            </a:r>
            <a:r>
              <a:rPr lang="en-US" dirty="0" smtClean="0"/>
              <a:t>inventory reports for </a:t>
            </a:r>
            <a:r>
              <a:rPr lang="en-US" dirty="0"/>
              <a:t>MAQs of flammables, oxidizers, </a:t>
            </a:r>
            <a:r>
              <a:rPr lang="en-US" dirty="0" err="1"/>
              <a:t>pyrophorics</a:t>
            </a:r>
            <a:endParaRPr lang="en-US" dirty="0"/>
          </a:p>
          <a:p>
            <a:endParaRPr lang="en-US" dirty="0"/>
          </a:p>
          <a:p>
            <a:r>
              <a:rPr lang="en-US" dirty="0" smtClean="0"/>
              <a:t>Researchers/Labs:</a:t>
            </a:r>
            <a:endParaRPr lang="en-US" dirty="0"/>
          </a:p>
          <a:p>
            <a:pPr marL="342900" indent="-342900">
              <a:buFont typeface="Arial" panose="020B0604020202020204" pitchFamily="34" charset="0"/>
              <a:buChar char="•"/>
            </a:pPr>
            <a:r>
              <a:rPr lang="en-US" dirty="0" smtClean="0"/>
              <a:t>Maintain</a:t>
            </a:r>
            <a:r>
              <a:rPr lang="en-US" dirty="0" smtClean="0"/>
              <a:t> </a:t>
            </a:r>
            <a:r>
              <a:rPr lang="en-US" dirty="0"/>
              <a:t>chemical inventories in UC Chemicals when bringing in new chemicals or </a:t>
            </a:r>
            <a:r>
              <a:rPr lang="en-US" dirty="0" smtClean="0"/>
              <a:t>disposing chemicals</a:t>
            </a:r>
            <a:endParaRPr lang="en-US" dirty="0"/>
          </a:p>
          <a:p>
            <a:pPr marL="342900" indent="-342900">
              <a:buFont typeface="Arial" panose="020B0604020202020204" pitchFamily="34" charset="0"/>
              <a:buChar char="•"/>
            </a:pPr>
            <a:r>
              <a:rPr lang="en-US" dirty="0" smtClean="0"/>
              <a:t>Reconcile and self-certify </a:t>
            </a:r>
            <a:r>
              <a:rPr lang="en-US" dirty="0"/>
              <a:t>chemical inventory annually</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3C842EA4-F715-4656-A625-1238D78B36EB}" type="slidenum">
              <a:rPr lang="en-US" smtClean="0"/>
              <a:t>9</a:t>
            </a:fld>
            <a:endParaRPr lang="en-US"/>
          </a:p>
        </p:txBody>
      </p:sp>
    </p:spTree>
    <p:extLst>
      <p:ext uri="{BB962C8B-B14F-4D97-AF65-F5344CB8AC3E}">
        <p14:creationId xmlns:p14="http://schemas.microsoft.com/office/powerpoint/2010/main" val="2336761797"/>
      </p:ext>
    </p:extLst>
  </p:cSld>
  <p:clrMapOvr>
    <a:masterClrMapping/>
  </p:clrMapOvr>
</p:sld>
</file>

<file path=ppt/theme/theme1.xml><?xml version="1.0" encoding="utf-8"?>
<a:theme xmlns:a="http://schemas.openxmlformats.org/drawingml/2006/main" name="DFA Standard Screen PPT Template">
  <a:themeElements>
    <a:clrScheme name="UCI">
      <a:dk1>
        <a:sysClr val="windowText" lastClr="000000"/>
      </a:dk1>
      <a:lt1>
        <a:sysClr val="window" lastClr="FFFFFF"/>
      </a:lt1>
      <a:dk2>
        <a:srgbClr val="1F497D"/>
      </a:dk2>
      <a:lt2>
        <a:srgbClr val="EEECE1"/>
      </a:lt2>
      <a:accent1>
        <a:srgbClr val="6AA2B8"/>
      </a:accent1>
      <a:accent2>
        <a:srgbClr val="FFD200"/>
      </a:accent2>
      <a:accent3>
        <a:srgbClr val="1B3D6D"/>
      </a:accent3>
      <a:accent4>
        <a:srgbClr val="0064A4"/>
      </a:accent4>
      <a:accent5>
        <a:srgbClr val="6AA2B8"/>
      </a:accent5>
      <a:accent6>
        <a:srgbClr val="F78D2D"/>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DFA-StandardScreen-TEMPLATE" id="{AB06D5AC-50D6-4D7C-989D-5C411B77DE0F}" vid="{1058A7A0-5A47-4B05-A25B-D8DE80183E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2019-DFA-StandardScreen-TEMPLATE</Template>
  <TotalTime>5160</TotalTime>
  <Words>1721</Words>
  <Application>Microsoft Office PowerPoint</Application>
  <PresentationFormat>On-screen Show (4:3)</PresentationFormat>
  <Paragraphs>200</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DFA Standard Screen PPT Template</vt:lpstr>
      <vt:lpstr>Conversion and Transition to UC Chemicals Chemical Inventory System Overall Project Plan   </vt:lpstr>
      <vt:lpstr>Chemical Inventories:  Problems and Solutions</vt:lpstr>
      <vt:lpstr>Benefits of Using UC Chemicals</vt:lpstr>
      <vt:lpstr>UC Chemicals Application and Tools</vt:lpstr>
      <vt:lpstr>Container Labels</vt:lpstr>
      <vt:lpstr>RFID Tag Technology and Features</vt:lpstr>
      <vt:lpstr>Types of Labels</vt:lpstr>
      <vt:lpstr>Reconciliation and Maintenance</vt:lpstr>
      <vt:lpstr>Responsibilities</vt:lpstr>
      <vt:lpstr>After the transition is completed:</vt:lpstr>
      <vt:lpstr>Communication to Campus</vt:lpstr>
      <vt:lpstr>Release date/annual email:  Oct 2021</vt:lpstr>
      <vt:lpstr>Two different approaches to transition  inventory to UC Chemicals</vt:lpstr>
      <vt:lpstr>Methodology – Option 1</vt:lpstr>
      <vt:lpstr>Methodology – Option 2</vt:lpstr>
      <vt:lpstr>Option 2:  EHS Staff conducts transition</vt:lpstr>
      <vt:lpstr>Option 2:  EHS assists with inventory </vt:lpstr>
      <vt:lpstr>UC Chemicals Supervisor (Career staff)</vt:lpstr>
      <vt:lpstr>Container Labeling Conditions</vt:lpstr>
      <vt:lpstr>Additional Feature of UC Chemicals</vt:lpstr>
      <vt:lpstr>Project Scorecard</vt:lpstr>
    </vt:vector>
  </TitlesOfParts>
  <Company>UC Irvine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Terri A Warren</dc:creator>
  <cp:lastModifiedBy>Sandra Huang Conrrad</cp:lastModifiedBy>
  <cp:revision>51</cp:revision>
  <cp:lastPrinted>2018-07-31T00:46:12Z</cp:lastPrinted>
  <dcterms:created xsi:type="dcterms:W3CDTF">2020-01-15T16:48:17Z</dcterms:created>
  <dcterms:modified xsi:type="dcterms:W3CDTF">2022-09-30T19:49:45Z</dcterms:modified>
</cp:coreProperties>
</file>