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James" initials="AJ" lastIdx="1" clrIdx="0">
    <p:extLst>
      <p:ext uri="{19B8F6BF-5375-455C-9EA6-DF929625EA0E}">
        <p15:presenceInfo xmlns:p15="http://schemas.microsoft.com/office/powerpoint/2012/main" userId="S-1-5-21-2138526438-995114739-1538882281-1428" providerId="AD"/>
      </p:ext>
    </p:extLst>
  </p:cmAuthor>
  <p:cmAuthor id="2" name="Anju Subba" initials="AS" lastIdx="1" clrIdx="1">
    <p:extLst>
      <p:ext uri="{19B8F6BF-5375-455C-9EA6-DF929625EA0E}">
        <p15:presenceInfo xmlns:p15="http://schemas.microsoft.com/office/powerpoint/2012/main" userId="S-1-5-21-497440546-3349810628-3187559507-30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1430770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345707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264970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344645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222239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315186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391088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142670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2447855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4246247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6A4C5E-5F20-4D6A-8CD0-94680F4503F1}" type="datetimeFigureOut">
              <a:rPr lang="en-US" smtClean="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570894-DAE4-4B87-87FF-237D7735B819}" type="slidenum">
              <a:rPr lang="en-US" smtClean="0"/>
              <a:t>‹#›</a:t>
            </a:fld>
            <a:endParaRPr lang="en-US" dirty="0"/>
          </a:p>
        </p:txBody>
      </p:sp>
    </p:spTree>
    <p:extLst>
      <p:ext uri="{BB962C8B-B14F-4D97-AF65-F5344CB8AC3E}">
        <p14:creationId xmlns:p14="http://schemas.microsoft.com/office/powerpoint/2010/main" val="265099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A4C5E-5F20-4D6A-8CD0-94680F4503F1}" type="datetimeFigureOut">
              <a:rPr lang="en-US" smtClean="0"/>
              <a:t>11/9/2017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70894-DAE4-4B87-87FF-237D7735B819}" type="slidenum">
              <a:rPr lang="en-US" smtClean="0"/>
              <a:t>‹#›</a:t>
            </a:fld>
            <a:endParaRPr lang="en-US" dirty="0"/>
          </a:p>
        </p:txBody>
      </p:sp>
    </p:spTree>
    <p:extLst>
      <p:ext uri="{BB962C8B-B14F-4D97-AF65-F5344CB8AC3E}">
        <p14:creationId xmlns:p14="http://schemas.microsoft.com/office/powerpoint/2010/main" val="2270062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enecards.org/" TargetMode="External"/><Relationship Id="rId2" Type="http://schemas.openxmlformats.org/officeDocument/2006/relationships/hyperlink" Target="http://www.rgenome.net/cas-offinder/" TargetMode="External"/><Relationship Id="rId1" Type="http://schemas.openxmlformats.org/officeDocument/2006/relationships/slideLayout" Target="../slideLayouts/slideLayout7.xml"/><Relationship Id="rId6" Type="http://schemas.openxmlformats.org/officeDocument/2006/relationships/hyperlink" Target="mailto:ibc@uci.edu" TargetMode="External"/><Relationship Id="rId5" Type="http://schemas.openxmlformats.org/officeDocument/2006/relationships/hyperlink" Target="http://atlasgeneticsoncology.org/index.html" TargetMode="External"/><Relationship Id="rId4" Type="http://schemas.openxmlformats.org/officeDocument/2006/relationships/hyperlink" Target="http://www.informatics.jax.org/bat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0787" y="1320469"/>
            <a:ext cx="5227223" cy="31372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00" i="1" dirty="0">
              <a:effectLst/>
              <a:latin typeface="Arial" panose="020B0604020202020204" pitchFamily="34" charset="0"/>
              <a:ea typeface="Calibri" panose="020F0502020204030204" pitchFamily="34" charset="0"/>
              <a:cs typeface="Arial" panose="020B0604020202020204" pitchFamily="34" charset="0"/>
            </a:endParaRPr>
          </a:p>
          <a:p>
            <a:r>
              <a:rPr lang="en-US" sz="11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Section 14.2, include the following information:</a:t>
            </a: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Describe the Gene Editing Technology (CRISPR-Cas9, ZNF, TALENS, Meganucleases) </a:t>
            </a:r>
          </a:p>
          <a:p>
            <a:pPr marL="171450" indent="-171450">
              <a:buFont typeface="Arial" panose="020B0604020202020204" pitchFamily="34" charset="0"/>
              <a:buChar char="•"/>
            </a:pPr>
            <a:endParaRPr lang="en-US" sz="900" dirty="0">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latin typeface="Arial" panose="020B0604020202020204" pitchFamily="34" charset="0"/>
                <a:ea typeface="Calibri" panose="020F0502020204030204" pitchFamily="34" charset="0"/>
                <a:cs typeface="Arial" panose="020B0604020202020204" pitchFamily="34" charset="0"/>
              </a:rPr>
              <a:t>Describe </a:t>
            </a:r>
            <a:r>
              <a:rPr lang="en-US" sz="900" dirty="0">
                <a:effectLst/>
                <a:latin typeface="Arial" panose="020B0604020202020204" pitchFamily="34" charset="0"/>
                <a:ea typeface="Calibri" panose="020F0502020204030204" pitchFamily="34" charset="0"/>
                <a:cs typeface="Arial" panose="020B0604020202020204" pitchFamily="34" charset="0"/>
              </a:rPr>
              <a:t>the target gene, function of the target gene</a:t>
            </a:r>
            <a:r>
              <a:rPr lang="en-US" sz="900" dirty="0">
                <a:latin typeface="Arial" panose="020B0604020202020204" pitchFamily="34" charset="0"/>
                <a:ea typeface="Calibri" panose="020F0502020204030204" pitchFamily="34" charset="0"/>
                <a:cs typeface="Arial" panose="020B0604020202020204" pitchFamily="34" charset="0"/>
              </a:rPr>
              <a:t> and </a:t>
            </a:r>
            <a:r>
              <a:rPr lang="en-US" sz="900" dirty="0">
                <a:effectLst/>
                <a:latin typeface="Arial" panose="020B0604020202020204" pitchFamily="34" charset="0"/>
                <a:ea typeface="Calibri" panose="020F0502020204030204" pitchFamily="34" charset="0"/>
                <a:cs typeface="Arial" panose="020B0604020202020204" pitchFamily="34" charset="0"/>
              </a:rPr>
              <a:t>the desired effect of the target gene in the system (in-vitro/in vivo) </a:t>
            </a:r>
          </a:p>
          <a:p>
            <a:pPr marL="171450" indent="-171450">
              <a:buFont typeface="Arial" panose="020B0604020202020204" pitchFamily="34" charset="0"/>
              <a:buChar char="•"/>
            </a:pPr>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Specify whether the technology is used in prokaryotes (</a:t>
            </a:r>
            <a:r>
              <a:rPr lang="en-US" sz="900" i="1" u="sng" dirty="0">
                <a:effectLst/>
                <a:latin typeface="Arial" panose="020B0604020202020204" pitchFamily="34" charset="0"/>
                <a:ea typeface="Calibri" panose="020F0502020204030204" pitchFamily="34" charset="0"/>
                <a:cs typeface="Arial" panose="020B0604020202020204" pitchFamily="34" charset="0"/>
              </a:rPr>
              <a:t>Escherichia coli</a:t>
            </a:r>
            <a:r>
              <a:rPr lang="en-US" sz="900" u="sng" dirty="0">
                <a:effectLst/>
                <a:latin typeface="Arial" panose="020B0604020202020204" pitchFamily="34" charset="0"/>
                <a:ea typeface="Calibri" panose="020F0502020204030204" pitchFamily="34" charset="0"/>
                <a:cs typeface="Arial" panose="020B0604020202020204" pitchFamily="34" charset="0"/>
              </a:rPr>
              <a:t> Top 10 cells</a:t>
            </a:r>
            <a:r>
              <a:rPr lang="en-US" sz="900" dirty="0">
                <a:effectLst/>
                <a:latin typeface="Arial" panose="020B0604020202020204" pitchFamily="34" charset="0"/>
                <a:ea typeface="Calibri" panose="020F0502020204030204" pitchFamily="34" charset="0"/>
                <a:cs typeface="Arial" panose="020B0604020202020204" pitchFamily="34" charset="0"/>
              </a:rPr>
              <a:t>), eukaryotes (</a:t>
            </a:r>
            <a:r>
              <a:rPr lang="en-US" sz="900" u="sng" dirty="0">
                <a:effectLst/>
                <a:latin typeface="Arial" panose="020B0604020202020204" pitchFamily="34" charset="0"/>
                <a:ea typeface="Calibri" panose="020F0502020204030204" pitchFamily="34" charset="0"/>
                <a:cs typeface="Arial" panose="020B0604020202020204" pitchFamily="34" charset="0"/>
              </a:rPr>
              <a:t>Mice, Drosophila, Mosquitoes, Plant</a:t>
            </a:r>
            <a:r>
              <a:rPr lang="en-US" sz="900" dirty="0">
                <a:effectLst/>
                <a:latin typeface="Arial" panose="020B0604020202020204" pitchFamily="34" charset="0"/>
                <a:ea typeface="Calibri" panose="020F0502020204030204" pitchFamily="34" charset="0"/>
                <a:cs typeface="Arial" panose="020B0604020202020204" pitchFamily="34" charset="0"/>
              </a:rPr>
              <a:t>) or cell lines (</a:t>
            </a:r>
            <a:r>
              <a:rPr lang="en-US" sz="900" u="sng" dirty="0">
                <a:effectLst/>
                <a:latin typeface="Arial" panose="020B0604020202020204" pitchFamily="34" charset="0"/>
                <a:ea typeface="Calibri" panose="020F0502020204030204" pitchFamily="34" charset="0"/>
                <a:cs typeface="Arial" panose="020B0604020202020204" pitchFamily="34" charset="0"/>
              </a:rPr>
              <a:t>human/animal/insect/plant cell lines</a:t>
            </a:r>
            <a:r>
              <a:rPr lang="en-US" sz="900" dirty="0">
                <a:effectLst/>
                <a:latin typeface="Arial" panose="020B0604020202020204" pitchFamily="34" charset="0"/>
                <a:ea typeface="Calibri" panose="020F0502020204030204" pitchFamily="34" charset="0"/>
                <a:cs typeface="Arial" panose="020B0604020202020204" pitchFamily="34" charset="0"/>
              </a:rPr>
              <a:t>). </a:t>
            </a:r>
          </a:p>
          <a:p>
            <a:pPr marL="171450" indent="-171450">
              <a:buFont typeface="Arial" panose="020B0604020202020204" pitchFamily="34" charset="0"/>
              <a:buChar char="•"/>
            </a:pPr>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*Specify whether the technology will target embryos or germ line cells.</a:t>
            </a:r>
          </a:p>
          <a:p>
            <a:pPr marL="171450" indent="-171450">
              <a:buFont typeface="Arial" panose="020B0604020202020204" pitchFamily="34" charset="0"/>
              <a:buChar char="•"/>
            </a:pPr>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How is the gene editing technology being delivered (e.g. Nanoparticles, plasmid, Lentivirus, Adeno-Associate virus etc.?)</a:t>
            </a:r>
          </a:p>
          <a:p>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Will the research involve creation of a gene drive experiment? Include your laboratory’s proposed work with gene drives in vertebrates, invertebrates or plants.</a:t>
            </a:r>
          </a:p>
          <a:p>
            <a:endParaRPr lang="en-US" sz="900" dirty="0">
              <a:effectLst/>
              <a:latin typeface="Arial" panose="020B0604020202020204" pitchFamily="34" charset="0"/>
              <a:ea typeface="Calibri" panose="020F0502020204030204" pitchFamily="34" charset="0"/>
              <a:cs typeface="Arial" panose="020B0604020202020204" pitchFamily="34" charset="0"/>
            </a:endParaRPr>
          </a:p>
          <a:p>
            <a:r>
              <a:rPr lang="en-US" sz="800" dirty="0">
                <a:latin typeface="Arial" panose="020B0604020202020204" pitchFamily="34" charset="0"/>
                <a:ea typeface="Calibri" panose="020F0502020204030204" pitchFamily="34" charset="0"/>
                <a:cs typeface="Arial" panose="020B0604020202020204" pitchFamily="34" charset="0"/>
              </a:rPr>
              <a:t>*</a:t>
            </a:r>
            <a:r>
              <a:rPr lang="en-US" sz="800" i="1" dirty="0">
                <a:effectLst/>
                <a:latin typeface="Arial" panose="020B0604020202020204" pitchFamily="34" charset="0"/>
                <a:ea typeface="Calibri" panose="020F0502020204030204" pitchFamily="34" charset="0"/>
                <a:cs typeface="Arial" panose="020B0604020202020204" pitchFamily="34" charset="0"/>
              </a:rPr>
              <a:t>No gene editing of the germ line, human embryo or germ cells for clinical application is currently allowed. Gene editing of human embryos and germ cells for scientific purpose may be allowed, but must be evaluated on a case-by-case basis by the appropriate federal and local scientific review committees.</a:t>
            </a:r>
            <a:endParaRPr lang="en-US" sz="800" dirty="0">
              <a:effectLst/>
              <a:latin typeface="Arial" panose="020B0604020202020204" pitchFamily="34" charset="0"/>
              <a:ea typeface="Calibri" panose="020F0502020204030204" pitchFamily="34" charset="0"/>
              <a:cs typeface="Arial" panose="020B0604020202020204" pitchFamily="34" charset="0"/>
            </a:endParaRPr>
          </a:p>
          <a:p>
            <a:endParaRPr lang="en-US" sz="1000" dirty="0">
              <a:latin typeface="Arial" panose="020B0604020202020204" pitchFamily="34" charset="0"/>
              <a:ea typeface="Calibri" panose="020F0502020204030204" pitchFamily="34" charset="0"/>
              <a:cs typeface="Arial" panose="020B0604020202020204" pitchFamily="34" charset="0"/>
            </a:endParaRPr>
          </a:p>
          <a:p>
            <a:endParaRPr lang="en-US"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ounded Rectangle 2"/>
          <p:cNvSpPr/>
          <p:nvPr/>
        </p:nvSpPr>
        <p:spPr>
          <a:xfrm>
            <a:off x="5780674" y="3768986"/>
            <a:ext cx="2815389" cy="170600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Section 15, Applicable NIH Guidelines:</a:t>
            </a: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If your work involves using gene drive or gene editing technology in vitro, in human, animal, insect or plants cells, the research will fall under III-E. </a:t>
            </a:r>
          </a:p>
          <a:p>
            <a:pPr marL="171450" indent="-171450">
              <a:buFont typeface="Arial" panose="020B0604020202020204" pitchFamily="34" charset="0"/>
              <a:buChar char="•"/>
            </a:pPr>
            <a:r>
              <a:rPr lang="en-US" sz="900" dirty="0">
                <a:latin typeface="Arial" panose="020B0604020202020204" pitchFamily="34" charset="0"/>
                <a:ea typeface="Calibri" panose="020F0502020204030204" pitchFamily="34" charset="0"/>
                <a:cs typeface="Arial" panose="020B0604020202020204" pitchFamily="34" charset="0"/>
              </a:rPr>
              <a:t>If viral vector ( RG2 or higher) is used, research will fall under III-D.</a:t>
            </a: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If the procedures results in toxic or infectious product, there will be additional guidelines that need to be checked.</a:t>
            </a:r>
          </a:p>
        </p:txBody>
      </p:sp>
      <p:sp>
        <p:nvSpPr>
          <p:cNvPr id="4" name="Rounded Rectangle 3"/>
          <p:cNvSpPr/>
          <p:nvPr/>
        </p:nvSpPr>
        <p:spPr>
          <a:xfrm>
            <a:off x="300788" y="4532367"/>
            <a:ext cx="5394662" cy="2090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002060"/>
                </a:solidFill>
                <a:latin typeface="Arial" panose="020B0604020202020204" pitchFamily="34" charset="0"/>
                <a:cs typeface="Arial" panose="020B0604020202020204" pitchFamily="34" charset="0"/>
              </a:rPr>
              <a:t>Section 14.2: For CRISPR-Cas9 systems:</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If CRISPR-Cas9 is used for other purposes for example, ectopic regulation of gene expression or to deliver cargos to targeted genomic locations, describe the genes that will be regulated or the cargos and the targeted locations.</a:t>
            </a:r>
          </a:p>
          <a:p>
            <a:endParaRPr lang="en-US" sz="900" b="1"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 Are the guide RNA and nuclease on the same plasmid, vector or delivery vehicle? If yes, can this plasmid, vector or delivery vehicle transfer or infect a human cell and can the gRNA or CRISPR nuclease be expressed in human cells?</a:t>
            </a:r>
          </a:p>
          <a:p>
            <a:pPr marL="171450" indent="-171450">
              <a:buFont typeface="Arial" panose="020B0604020202020204" pitchFamily="34" charset="0"/>
              <a:buChar char="•"/>
            </a:pPr>
            <a:endParaRPr lang="en-US"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Does the CRISPR research involve viral vector? If yes, a Genome Target Scan (GT-Scan) for off target effects by your gRNA must be complete. This is necessary to determine if there is homology to human DNA and for assessing the risk of potential exposure in the event of an unanticipated incident. An off-target database is available at </a:t>
            </a:r>
            <a:r>
              <a:rPr lang="en-US" sz="900" u="sng" dirty="0">
                <a:latin typeface="Arial" panose="020B0604020202020204" pitchFamily="34" charset="0"/>
                <a:cs typeface="Arial" panose="020B0604020202020204" pitchFamily="34" charset="0"/>
                <a:hlinkClick r:id="rId2"/>
              </a:rPr>
              <a:t>http://www.rgenome.net/cas-offinder/</a:t>
            </a:r>
            <a:r>
              <a:rPr lang="en-US" sz="900" dirty="0">
                <a:latin typeface="Arial" panose="020B0604020202020204" pitchFamily="34" charset="0"/>
                <a:cs typeface="Arial" panose="020B0604020202020204" pitchFamily="34" charset="0"/>
              </a:rPr>
              <a:t> </a:t>
            </a:r>
          </a:p>
        </p:txBody>
      </p:sp>
      <p:sp>
        <p:nvSpPr>
          <p:cNvPr id="5" name="Rounded Rectangle 4"/>
          <p:cNvSpPr/>
          <p:nvPr/>
        </p:nvSpPr>
        <p:spPr>
          <a:xfrm>
            <a:off x="8639175" y="1320468"/>
            <a:ext cx="3155782" cy="275776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r>
              <a:rPr lang="en-US" sz="11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Containment requirements:</a:t>
            </a: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BSL1 for non-viral delivery </a:t>
            </a:r>
          </a:p>
          <a:p>
            <a:r>
              <a:rPr lang="en-US" sz="900" dirty="0">
                <a:effectLst/>
                <a:latin typeface="Arial" panose="020B0604020202020204" pitchFamily="34" charset="0"/>
                <a:ea typeface="Calibri" panose="020F0502020204030204" pitchFamily="34" charset="0"/>
                <a:cs typeface="Arial" panose="020B0604020202020204" pitchFamily="34" charset="0"/>
              </a:rPr>
              <a:t>All waste from gene editing experiment must be treated as biohazardous unless the waste is mixed with chemical or radioactive material. For mixed waste, contact UCI EH&amp;S Hazardous waste 949-824-4578 for more information.</a:t>
            </a:r>
          </a:p>
          <a:p>
            <a:r>
              <a:rPr lang="en-US" sz="900" dirty="0">
                <a:effectLst/>
                <a:latin typeface="Arial" panose="020B0604020202020204" pitchFamily="34" charset="0"/>
                <a:ea typeface="Calibri" panose="020F0502020204030204" pitchFamily="34" charset="0"/>
                <a:cs typeface="Arial" panose="020B0604020202020204" pitchFamily="34" charset="0"/>
              </a:rPr>
              <a:t> </a:t>
            </a: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BSL2 for viral delivery, use of human and non-human primate cell lines</a:t>
            </a:r>
          </a:p>
          <a:p>
            <a:r>
              <a:rPr lang="en-US" sz="900" dirty="0">
                <a:effectLst/>
                <a:latin typeface="Arial" panose="020B0604020202020204" pitchFamily="34" charset="0"/>
                <a:ea typeface="Calibri" panose="020F0502020204030204" pitchFamily="34" charset="0"/>
                <a:cs typeface="Arial" panose="020B0604020202020204" pitchFamily="34" charset="0"/>
              </a:rPr>
              <a:t>All waste from gene editing experiment must be treated as biohazardous unless the waste is mixed with chemical or radioactive material. </a:t>
            </a:r>
            <a:r>
              <a:rPr lang="en-US" sz="900" dirty="0">
                <a:latin typeface="Arial" panose="020B0604020202020204" pitchFamily="34" charset="0"/>
                <a:ea typeface="Calibri" panose="020F0502020204030204" pitchFamily="34" charset="0"/>
                <a:cs typeface="Arial" panose="020B0604020202020204" pitchFamily="34" charset="0"/>
              </a:rPr>
              <a:t>For mixed waste, contact UCI EH&amp;S Hazardous waste 949-824-4578 for more information.</a:t>
            </a:r>
          </a:p>
          <a:p>
            <a:endParaRPr lang="en-US" sz="900" dirty="0">
              <a:latin typeface="Arial" panose="020B0604020202020204" pitchFamily="34" charset="0"/>
              <a:ea typeface="Calibri" panose="020F0502020204030204" pitchFamily="34" charset="0"/>
              <a:cs typeface="Arial" panose="020B0604020202020204" pitchFamily="34" charset="0"/>
            </a:endParaRPr>
          </a:p>
          <a:p>
            <a:r>
              <a:rPr lang="en-US" sz="900" dirty="0">
                <a:solidFill>
                  <a:srgbClr val="C00000"/>
                </a:solidFill>
                <a:latin typeface="Arial" panose="020B0604020202020204" pitchFamily="34" charset="0"/>
                <a:ea typeface="Calibri" panose="020F0502020204030204" pitchFamily="34" charset="0"/>
                <a:cs typeface="Arial" panose="020B0604020202020204" pitchFamily="34" charset="0"/>
              </a:rPr>
              <a:t>For all gene drive work in plants, animals and arthropods, please contact IBC for research specific containment requirements.</a:t>
            </a:r>
          </a:p>
          <a:p>
            <a:endParaRPr lang="en-US" sz="900" dirty="0"/>
          </a:p>
        </p:txBody>
      </p:sp>
      <p:sp>
        <p:nvSpPr>
          <p:cNvPr id="6" name="Rounded Rectangle 5"/>
          <p:cNvSpPr/>
          <p:nvPr/>
        </p:nvSpPr>
        <p:spPr>
          <a:xfrm>
            <a:off x="8791574" y="4152900"/>
            <a:ext cx="3007395" cy="232008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References</a:t>
            </a:r>
          </a:p>
          <a:p>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For more information on the transgene being silenced or over-expressed: Gene CARDS: </a:t>
            </a:r>
            <a:r>
              <a:rPr lang="en-US" sz="9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www.genecards.org/</a:t>
            </a:r>
            <a:r>
              <a:rPr lang="en-US" sz="900" dirty="0">
                <a:effectLst/>
                <a:latin typeface="Arial" panose="020B0604020202020204" pitchFamily="34" charset="0"/>
                <a:ea typeface="Calibri" panose="020F0502020204030204" pitchFamily="34" charset="0"/>
                <a:cs typeface="Arial" panose="020B0604020202020204" pitchFamily="34" charset="0"/>
              </a:rPr>
              <a:t> </a:t>
            </a:r>
          </a:p>
          <a:p>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For more information on potential human outcomes from accidental silencing. JAX Mouse Genome Informatics: </a:t>
            </a:r>
            <a:r>
              <a:rPr lang="en-US" sz="9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http://www.informatics.jax.org/batch</a:t>
            </a:r>
            <a:r>
              <a:rPr lang="en-US" sz="900" dirty="0">
                <a:effectLst/>
                <a:latin typeface="Arial" panose="020B0604020202020204" pitchFamily="34" charset="0"/>
                <a:ea typeface="Calibri" panose="020F0502020204030204" pitchFamily="34" charset="0"/>
                <a:cs typeface="Arial" panose="020B0604020202020204" pitchFamily="34" charset="0"/>
              </a:rPr>
              <a:t>  </a:t>
            </a:r>
          </a:p>
          <a:p>
            <a:r>
              <a:rPr lang="en-US" sz="900" dirty="0">
                <a:effectLst/>
                <a:latin typeface="Arial" panose="020B0604020202020204" pitchFamily="34" charset="0"/>
                <a:ea typeface="Calibri" panose="020F0502020204030204" pitchFamily="34" charset="0"/>
                <a:cs typeface="Arial" panose="020B0604020202020204" pitchFamily="34" charset="0"/>
              </a:rPr>
              <a:t> </a:t>
            </a:r>
          </a:p>
          <a:p>
            <a:pPr marL="171450" indent="-171450">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For more information on Gene mutations related to cancer. Atlas of Genetics Oncology: </a:t>
            </a:r>
            <a:r>
              <a:rPr lang="en-US" sz="9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5"/>
              </a:rPr>
              <a:t>http://atlasgeneticsoncology.org/index.html</a:t>
            </a:r>
            <a:r>
              <a:rPr lang="en-US" sz="900" dirty="0">
                <a:effectLst/>
                <a:latin typeface="Arial" panose="020B0604020202020204" pitchFamily="34" charset="0"/>
                <a:ea typeface="Calibri" panose="020F0502020204030204" pitchFamily="34" charset="0"/>
                <a:cs typeface="Arial" panose="020B0604020202020204" pitchFamily="34" charset="0"/>
              </a:rPr>
              <a:t> </a:t>
            </a:r>
          </a:p>
          <a:p>
            <a:r>
              <a:rPr lang="en-US" sz="1000" dirty="0">
                <a:effectLst/>
                <a:latin typeface="Arial" panose="020B0604020202020204" pitchFamily="34" charset="0"/>
                <a:ea typeface="Calibri" panose="020F0502020204030204" pitchFamily="34" charset="0"/>
                <a:cs typeface="Arial" panose="020B0604020202020204" pitchFamily="34" charset="0"/>
              </a:rPr>
              <a:t> </a:t>
            </a:r>
          </a:p>
        </p:txBody>
      </p:sp>
      <p:sp>
        <p:nvSpPr>
          <p:cNvPr id="7" name="TextBox 6"/>
          <p:cNvSpPr txBox="1"/>
          <p:nvPr/>
        </p:nvSpPr>
        <p:spPr>
          <a:xfrm>
            <a:off x="786063" y="-47121"/>
            <a:ext cx="10555705" cy="1215717"/>
          </a:xfrm>
          <a:prstGeom prst="rect">
            <a:avLst/>
          </a:prstGeom>
          <a:noFill/>
        </p:spPr>
        <p:txBody>
          <a:bodyPr wrap="square" rtlCol="0">
            <a:spAutoFit/>
          </a:bodyPr>
          <a:lstStyle/>
          <a:p>
            <a:pPr algn="ctr"/>
            <a:r>
              <a:rPr lang="en-US" b="1" dirty="0">
                <a:solidFill>
                  <a:srgbClr val="002060"/>
                </a:solidFill>
                <a:latin typeface="Arial" panose="020B0604020202020204" pitchFamily="34" charset="0"/>
                <a:cs typeface="Arial" panose="020B0604020202020204" pitchFamily="34" charset="0"/>
              </a:rPr>
              <a:t>Genome Editing and Gene Drive at UCI</a:t>
            </a:r>
          </a:p>
          <a:p>
            <a:pPr algn="ctr"/>
            <a:r>
              <a:rPr lang="en-US" sz="1000" dirty="0">
                <a:solidFill>
                  <a:srgbClr val="002060"/>
                </a:solidFill>
                <a:latin typeface="Arial" panose="020B0604020202020204" pitchFamily="34" charset="0"/>
                <a:cs typeface="Arial" panose="020B0604020202020204" pitchFamily="34" charset="0"/>
              </a:rPr>
              <a:t>TALENS, ZNF, CRISPR-Cas9 and Meganucleases</a:t>
            </a:r>
          </a:p>
          <a:p>
            <a:endParaRPr lang="en-US" sz="900" b="1" dirty="0">
              <a:latin typeface="Arial" panose="020B0604020202020204" pitchFamily="34" charset="0"/>
              <a:cs typeface="Arial" panose="020B0604020202020204" pitchFamily="34" charset="0"/>
            </a:endParaRPr>
          </a:p>
          <a:p>
            <a:r>
              <a:rPr lang="en-US" sz="900" dirty="0">
                <a:latin typeface="Arial" panose="020B0604020202020204" pitchFamily="34" charset="0"/>
                <a:cs typeface="Arial" panose="020B0604020202020204" pitchFamily="34" charset="0"/>
              </a:rPr>
              <a:t>There are multiple technologies available for creating permanent genomic modifications both </a:t>
            </a:r>
            <a:r>
              <a:rPr lang="en-US" sz="900" i="1" dirty="0">
                <a:latin typeface="Arial" panose="020B0604020202020204" pitchFamily="34" charset="0"/>
                <a:cs typeface="Arial" panose="020B0604020202020204" pitchFamily="34" charset="0"/>
              </a:rPr>
              <a:t>in vitro </a:t>
            </a:r>
            <a:r>
              <a:rPr lang="en-US" sz="900" dirty="0">
                <a:latin typeface="Arial" panose="020B0604020202020204" pitchFamily="34" charset="0"/>
                <a:cs typeface="Arial" panose="020B0604020202020204" pitchFamily="34" charset="0"/>
              </a:rPr>
              <a:t>and </a:t>
            </a:r>
            <a:r>
              <a:rPr lang="en-US" sz="900" i="1" dirty="0">
                <a:latin typeface="Arial" panose="020B0604020202020204" pitchFamily="34" charset="0"/>
                <a:cs typeface="Arial" panose="020B0604020202020204" pitchFamily="34" charset="0"/>
              </a:rPr>
              <a:t>in vivo</a:t>
            </a:r>
            <a:r>
              <a:rPr lang="en-US" sz="900" dirty="0">
                <a:latin typeface="Arial" panose="020B0604020202020204" pitchFamily="34" charset="0"/>
                <a:cs typeface="Arial" panose="020B0604020202020204" pitchFamily="34" charset="0"/>
              </a:rPr>
              <a:t>. These include, but are not limited to, TALENS (Transcription Activator-Like effector Nucleases), ZNF (Zinc Finger Nuclease mediated DNA Repair), </a:t>
            </a:r>
            <a:r>
              <a:rPr lang="en-US" sz="900" dirty="0" err="1">
                <a:latin typeface="Arial" panose="020B0604020202020204" pitchFamily="34" charset="0"/>
                <a:cs typeface="Arial" panose="020B0604020202020204" pitchFamily="34" charset="0"/>
              </a:rPr>
              <a:t>Meganucleases</a:t>
            </a:r>
            <a:r>
              <a:rPr lang="en-US" sz="900" dirty="0">
                <a:latin typeface="Arial" panose="020B0604020202020204" pitchFamily="34" charset="0"/>
                <a:cs typeface="Arial" panose="020B0604020202020204" pitchFamily="34" charset="0"/>
              </a:rPr>
              <a:t>, and CRISPR (Clustered Regularly Interspaced Short Palindromic Repeats )-Cas9. Among the many applications of these technologies, there is the creation of gene drives that can result in a spread of a desired trait through a population. Regardless of the specific application, </a:t>
            </a:r>
            <a:r>
              <a:rPr lang="en-US" sz="900" b="1" i="1" dirty="0">
                <a:latin typeface="Arial" panose="020B0604020202020204" pitchFamily="34" charset="0"/>
                <a:cs typeface="Arial" panose="020B0604020202020204" pitchFamily="34" charset="0"/>
              </a:rPr>
              <a:t>an IBC approval is required for research involving any of the above gene editing technologies</a:t>
            </a:r>
            <a:r>
              <a:rPr lang="en-US" sz="900" b="1" dirty="0">
                <a:latin typeface="Arial" panose="020B0604020202020204" pitchFamily="34" charset="0"/>
                <a:cs typeface="Arial" panose="020B0604020202020204" pitchFamily="34" charset="0"/>
              </a:rPr>
              <a:t>. </a:t>
            </a:r>
            <a:r>
              <a:rPr lang="en-US" sz="900" dirty="0">
                <a:latin typeface="Arial" panose="020B0604020202020204" pitchFamily="34" charset="0"/>
                <a:cs typeface="Arial" panose="020B0604020202020204" pitchFamily="34" charset="0"/>
              </a:rPr>
              <a:t>The information below has been provided as a guidance on what IBC requires while reviewing your IBC application involving gene editing.</a:t>
            </a:r>
          </a:p>
        </p:txBody>
      </p:sp>
      <p:sp>
        <p:nvSpPr>
          <p:cNvPr id="8" name="Rectangle 7"/>
          <p:cNvSpPr/>
          <p:nvPr/>
        </p:nvSpPr>
        <p:spPr>
          <a:xfrm>
            <a:off x="200526" y="1243263"/>
            <a:ext cx="11847095" cy="5478379"/>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a:off x="5695450" y="1320468"/>
            <a:ext cx="2815389" cy="228399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Section 14.3, include the following information:</a:t>
            </a:r>
          </a:p>
          <a:p>
            <a:r>
              <a:rPr lang="en-US" sz="900" dirty="0">
                <a:effectLst/>
                <a:latin typeface="Arial" panose="020B0604020202020204" pitchFamily="34" charset="0"/>
                <a:ea typeface="Calibri" panose="020F0502020204030204" pitchFamily="34" charset="0"/>
                <a:cs typeface="Arial" panose="020B0604020202020204" pitchFamily="34" charset="0"/>
              </a:rPr>
              <a:t>Address the potential effects due to accidental worker exposure. If unknown, state that. Points to consider are:</a:t>
            </a:r>
          </a:p>
          <a:p>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Is the guide sequence specific to animals, humans or could it affect both? </a:t>
            </a:r>
          </a:p>
          <a:p>
            <a:pPr marL="342900" marR="0" lvl="0" indent="-342900">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What are the effects of Off-target effect of the system, if any?</a:t>
            </a:r>
          </a:p>
          <a:p>
            <a:pPr marL="342900" marR="0" lvl="0" indent="-342900">
              <a:spcBef>
                <a:spcPts val="0"/>
              </a:spcBef>
              <a:spcAft>
                <a:spcPts val="0"/>
              </a:spcAft>
              <a:buFont typeface="Arial" panose="020B0604020202020204" pitchFamily="34" charset="0"/>
              <a:buChar char="•"/>
            </a:pPr>
            <a:r>
              <a:rPr lang="en-US" sz="900" dirty="0">
                <a:effectLst/>
                <a:latin typeface="Arial" panose="020B0604020202020204" pitchFamily="34" charset="0"/>
                <a:ea typeface="Calibri" panose="020F0502020204030204" pitchFamily="34" charset="0"/>
                <a:cs typeface="Arial" panose="020B0604020202020204" pitchFamily="34" charset="0"/>
              </a:rPr>
              <a:t>How does route of exposure affect outcome ( inoculation versus ingestion versus inhalation)?</a:t>
            </a:r>
          </a:p>
        </p:txBody>
      </p:sp>
      <p:sp>
        <p:nvSpPr>
          <p:cNvPr id="10" name="TextBox 9"/>
          <p:cNvSpPr txBox="1"/>
          <p:nvPr/>
        </p:nvSpPr>
        <p:spPr>
          <a:xfrm>
            <a:off x="6063915" y="5614184"/>
            <a:ext cx="2438400" cy="923330"/>
          </a:xfrm>
          <a:prstGeom prst="rect">
            <a:avLst/>
          </a:prstGeom>
          <a:solidFill>
            <a:srgbClr val="FFFF66"/>
          </a:solidFill>
        </p:spPr>
        <p:txBody>
          <a:bodyPr wrap="square" rtlCol="0">
            <a:spAutoFit/>
          </a:bodyPr>
          <a:lstStyle/>
          <a:p>
            <a:pPr algn="ctr"/>
            <a:r>
              <a:rPr lang="en-US" dirty="0">
                <a:latin typeface="Arial" panose="020B0604020202020204" pitchFamily="34" charset="0"/>
                <a:cs typeface="Arial" panose="020B0604020202020204" pitchFamily="34" charset="0"/>
              </a:rPr>
              <a:t>Questions?</a:t>
            </a:r>
          </a:p>
          <a:p>
            <a:pPr algn="ctr"/>
            <a:r>
              <a:rPr lang="en-US" dirty="0">
                <a:latin typeface="Arial" panose="020B0604020202020204" pitchFamily="34" charset="0"/>
                <a:cs typeface="Arial" panose="020B0604020202020204" pitchFamily="34" charset="0"/>
              </a:rPr>
              <a:t>Contact: </a:t>
            </a:r>
            <a:r>
              <a:rPr lang="en-US" dirty="0">
                <a:latin typeface="Arial" panose="020B0604020202020204" pitchFamily="34" charset="0"/>
                <a:cs typeface="Arial" panose="020B0604020202020204" pitchFamily="34" charset="0"/>
                <a:hlinkClick r:id="rId6"/>
              </a:rPr>
              <a:t>ibc@uci.edu</a:t>
            </a:r>
            <a:endParaRPr lang="en-US"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949-824-8024</a:t>
            </a:r>
          </a:p>
        </p:txBody>
      </p:sp>
    </p:spTree>
    <p:extLst>
      <p:ext uri="{BB962C8B-B14F-4D97-AF65-F5344CB8AC3E}">
        <p14:creationId xmlns:p14="http://schemas.microsoft.com/office/powerpoint/2010/main" val="1665718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616</Words>
  <Application>Microsoft Office PowerPoint</Application>
  <PresentationFormat>Widescreen</PresentationFormat>
  <Paragraphs>55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UC Irvine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Anju Subba</dc:creator>
  <cp:lastModifiedBy>Anju Subba</cp:lastModifiedBy>
  <cp:revision>25</cp:revision>
  <cp:lastPrinted>2017-11-09T21:05:28Z</cp:lastPrinted>
  <dcterms:created xsi:type="dcterms:W3CDTF">2017-09-13T17:07:48Z</dcterms:created>
  <dcterms:modified xsi:type="dcterms:W3CDTF">2017-11-09T21:07:13Z</dcterms:modified>
</cp:coreProperties>
</file>