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8E9"/>
    <a:srgbClr val="A9C7E9"/>
    <a:srgbClr val="8BBBE3"/>
    <a:srgbClr val="7FACC9"/>
    <a:srgbClr val="FFD200"/>
    <a:srgbClr val="0064A4"/>
    <a:srgbClr val="29639E"/>
    <a:srgbClr val="F78D2D"/>
    <a:srgbClr val="E0E9ED"/>
    <a:srgbClr val="AB9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47" autoAdjust="0"/>
    <p:restoredTop sz="76524" autoAdjust="0"/>
  </p:normalViewPr>
  <p:slideViewPr>
    <p:cSldViewPr snapToGrid="0" snapToObjects="1">
      <p:cViewPr>
        <p:scale>
          <a:sx n="100" d="100"/>
          <a:sy n="100" d="100"/>
        </p:scale>
        <p:origin x="2262" y="90"/>
      </p:cViewPr>
      <p:guideLst>
        <p:guide orient="horz" pos="3600"/>
        <p:guide pos="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2" tIns="46656" rIns="93312" bIns="4665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2" tIns="46656" rIns="93312" bIns="4665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9144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42"/>
            <a:ext cx="9144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6431138"/>
            <a:ext cx="73152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569" y="937645"/>
            <a:ext cx="8690867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569" y="6525897"/>
            <a:ext cx="73152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569" y="6525897"/>
            <a:ext cx="73152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1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569" y="6525897"/>
            <a:ext cx="73152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2377440" y="5328468"/>
            <a:ext cx="4389120" cy="3291840"/>
            <a:chOff x="3901440" y="5343458"/>
            <a:chExt cx="4389120" cy="329184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1440" y="5343458"/>
              <a:ext cx="4389120" cy="32918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23332" y="6224336"/>
              <a:ext cx="1545336" cy="421302"/>
            </a:xfrm>
            <a:prstGeom prst="rect">
              <a:avLst/>
            </a:prstGeom>
          </p:spPr>
        </p:pic>
      </p:grpSp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381276" y="242459"/>
            <a:ext cx="841248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381276" y="1301322"/>
            <a:ext cx="841248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587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2377440" y="5328468"/>
            <a:ext cx="4389120" cy="3291840"/>
            <a:chOff x="3901440" y="5343458"/>
            <a:chExt cx="4389120" cy="3291840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01440" y="5343458"/>
              <a:ext cx="4389120" cy="32918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23332" y="6224336"/>
              <a:ext cx="1545336" cy="421302"/>
            </a:xfrm>
            <a:prstGeom prst="rect">
              <a:avLst/>
            </a:prstGeom>
          </p:spPr>
        </p:pic>
      </p:grp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32"/>
            <a:ext cx="9144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7" r:id="rId5"/>
    <p:sldLayoutId id="2147483666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sp.od.nih.gov/wp-content/uploads/2019_NIH_Guidelines.ht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915180"/>
              </p:ext>
            </p:extLst>
          </p:nvPr>
        </p:nvGraphicFramePr>
        <p:xfrm>
          <a:off x="123324" y="119921"/>
          <a:ext cx="8894346" cy="6210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7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514">
                <a:tc gridSpan="5"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IBC LEVELS OF REVIEW 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(April 18, 2018)</a:t>
                      </a:r>
                      <a:endParaRPr lang="en-US" sz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741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Committee Review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(FCR)</a:t>
                      </a: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NIH Guidelines for Research involving Recombinant or Synthetic nucleic acids (NIH Guidelines, April 2019)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Designated Member Review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(DMR)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Biosafety Review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(Bio)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Review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8368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IIIA- IIID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Risk Group (RG)2 , RG3 and RG4 agents and materials potentially infected with RG2, RG3 and RG4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 human primate materials including fluids/tissues/organs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Animals/Arthropods that are natural reservoirs/vectors of zoonotic diseases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at any amount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Select toxin above permissible amount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IIIE </a:t>
                      </a: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(with approval at IBC meeting)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Select Toxin, (except 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neurotoxin)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below permissible amount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human materials including tissues and organs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Human blood, bodily fluid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Established human and non human primate cells only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Non-rDNA at BSL1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Addition/Removal of personnel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Faculty Sponsor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Funding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Removal of location (</a:t>
                      </a:r>
                      <a:r>
                        <a:rPr lang="en-US" sz="900" i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Consult with Biosafety</a:t>
                      </a:r>
                      <a:r>
                        <a:rPr lang="en-US" sz="9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PI </a:t>
                      </a:r>
                    </a:p>
                    <a:p>
                      <a:endParaRPr lang="en-US" sz="9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6845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Renewal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IIIA- IIID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Risk Group (RG)2 , RG3 and RG4 agents and materials potentially infected with RG2, RG3 and RG4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 human primate materials including fluids/tissues/organs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Animals/Arthropods that are natural reservoirs/vectors of zoonotic diseases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at any amount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Select toxin above permissible amount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IIIE </a:t>
                      </a: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(with approval at IBC meeting)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exempt Select Toxin except 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human materials including tissues and organs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Human blood, bodily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fluid</a:t>
                      </a:r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Established human and non human primate cells only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Non-rDNA at BSL1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8141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Modification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applications above that fall under different NIH Guidelines (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IIIA- IIID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modifications (except changes in location, personnel, number of subjects enrolled, statistical analysis) in HGT application (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IIIC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modification involving RG 3 and RG4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procedures/materials/host/agent that result in higher risk 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 </a:t>
                      </a:r>
                      <a:r>
                        <a:rPr lang="en-US" sz="900" i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purchasing lentivirus from outside vendor versus growing lentivirus in the lab, using aerosol transmissible pathogen versus </a:t>
                      </a:r>
                      <a:r>
                        <a:rPr lang="en-US" sz="900" i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bloodborne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pathogen, using modified agent that is </a:t>
                      </a:r>
                      <a:r>
                        <a:rPr lang="en-US" sz="900" i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amphotrophic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versus </a:t>
                      </a:r>
                      <a:r>
                        <a:rPr lang="en-US" sz="900" i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ecotrophic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using sheep for heart transplant versus mice)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IIIE </a:t>
                      </a:r>
                      <a:r>
                        <a:rPr lang="en-US" sz="900" b="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(with approval at IBC meeting) 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that is different from approved application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human materials that might have different risk from currently approved ones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IIID</a:t>
                      </a:r>
                      <a:r>
                        <a:rPr lang="en-US" sz="9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that meets the following criteria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1) currently approved under the same applicable guideline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2) has the same risk (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900" i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Adding different reporter gene in Lentiviral vector, carrying out same experiments in mice versus rats, adding RG2s that have the same risk as currently approved ones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3) has same NIH guidelines requirements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Addition of new location</a:t>
                      </a:r>
                    </a:p>
                    <a:p>
                      <a:endParaRPr lang="en-US" sz="9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254489"/>
      </p:ext>
    </p:extLst>
  </p:cSld>
  <p:clrMapOvr>
    <a:masterClrMapping/>
  </p:clrMapOvr>
</p:sld>
</file>

<file path=ppt/theme/theme1.xml><?xml version="1.0" encoding="utf-8"?>
<a:theme xmlns:a="http://schemas.openxmlformats.org/drawingml/2006/main" name="DFA Standard Screen PPT Template">
  <a:themeElements>
    <a:clrScheme name="UC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6AA2B8"/>
      </a:accent5>
      <a:accent6>
        <a:srgbClr val="F78D2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-DFA-StandardScreen-TEMPLATE" id="{AB06D5AC-50D6-4D7C-989D-5C411B77DE0F}" vid="{1058A7A0-5A47-4B05-A25B-D8DE80183E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2019-DFA-StandardScreen-TEMPLATE</Template>
  <TotalTime>3431</TotalTime>
  <Words>450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Wingdings</vt:lpstr>
      <vt:lpstr>DFA Standard Screen PPT Template</vt:lpstr>
      <vt:lpstr>PowerPoint Presentation</vt:lpstr>
    </vt:vector>
  </TitlesOfParts>
  <Company>UC Irvine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 A Warren</dc:creator>
  <cp:lastModifiedBy>Terri A Warren</cp:lastModifiedBy>
  <cp:revision>373</cp:revision>
  <cp:lastPrinted>2020-02-28T23:04:26Z</cp:lastPrinted>
  <dcterms:created xsi:type="dcterms:W3CDTF">2020-01-15T16:48:17Z</dcterms:created>
  <dcterms:modified xsi:type="dcterms:W3CDTF">2021-02-25T21:32:41Z</dcterms:modified>
</cp:coreProperties>
</file>