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61" r:id="rId3"/>
    <p:sldId id="263" r:id="rId4"/>
    <p:sldId id="264" r:id="rId5"/>
    <p:sldId id="266" r:id="rId6"/>
    <p:sldId id="289" r:id="rId7"/>
    <p:sldId id="288" r:id="rId8"/>
    <p:sldId id="286" r:id="rId9"/>
    <p:sldId id="295" r:id="rId10"/>
    <p:sldId id="296" r:id="rId11"/>
    <p:sldId id="269" r:id="rId12"/>
    <p:sldId id="301" r:id="rId13"/>
    <p:sldId id="303" r:id="rId14"/>
    <p:sldId id="304" r:id="rId15"/>
    <p:sldId id="323" r:id="rId16"/>
    <p:sldId id="324" r:id="rId17"/>
    <p:sldId id="325" r:id="rId18"/>
    <p:sldId id="314" r:id="rId19"/>
    <p:sldId id="315" r:id="rId20"/>
    <p:sldId id="316" r:id="rId21"/>
    <p:sldId id="317" r:id="rId22"/>
    <p:sldId id="326" r:id="rId23"/>
    <p:sldId id="318" r:id="rId24"/>
    <p:sldId id="327" r:id="rId25"/>
    <p:sldId id="330" r:id="rId26"/>
    <p:sldId id="329" r:id="rId27"/>
    <p:sldId id="332" r:id="rId28"/>
    <p:sldId id="331" r:id="rId29"/>
    <p:sldId id="334" r:id="rId30"/>
    <p:sldId id="328" r:id="rId31"/>
    <p:sldId id="333" r:id="rId32"/>
    <p:sldId id="335" r:id="rId33"/>
    <p:sldId id="337" r:id="rId34"/>
    <p:sldId id="338" r:id="rId35"/>
    <p:sldId id="339" r:id="rId36"/>
    <p:sldId id="340" r:id="rId37"/>
    <p:sldId id="336" r:id="rId38"/>
    <p:sldId id="284" r:id="rId39"/>
    <p:sldId id="285" r:id="rId40"/>
    <p:sldId id="320" r:id="rId41"/>
    <p:sldId id="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415318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76274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48843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50979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248EA3-8099-4D98-8F06-5A726C2E680C}"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294422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02707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48EA3-8099-4D98-8F06-5A726C2E680C}"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49245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48EA3-8099-4D98-8F06-5A726C2E680C}"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2492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48EA3-8099-4D98-8F06-5A726C2E680C}"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31154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119560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248EA3-8099-4D98-8F06-5A726C2E680C}"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1B0BA-9241-473D-9E39-1F622F7ACF97}" type="slidenum">
              <a:rPr lang="en-US" smtClean="0"/>
              <a:t>‹#›</a:t>
            </a:fld>
            <a:endParaRPr lang="en-US"/>
          </a:p>
        </p:txBody>
      </p:sp>
    </p:spTree>
    <p:extLst>
      <p:ext uri="{BB962C8B-B14F-4D97-AF65-F5344CB8AC3E}">
        <p14:creationId xmlns:p14="http://schemas.microsoft.com/office/powerpoint/2010/main" val="349392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48EA3-8099-4D98-8F06-5A726C2E680C}"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1B0BA-9241-473D-9E39-1F622F7ACF97}" type="slidenum">
              <a:rPr lang="en-US" smtClean="0"/>
              <a:t>‹#›</a:t>
            </a:fld>
            <a:endParaRPr lang="en-US"/>
          </a:p>
        </p:txBody>
      </p:sp>
    </p:spTree>
    <p:extLst>
      <p:ext uri="{BB962C8B-B14F-4D97-AF65-F5344CB8AC3E}">
        <p14:creationId xmlns:p14="http://schemas.microsoft.com/office/powerpoint/2010/main" val="417358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pp.riskandsafety.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8840AC-3374-4C6A-989B-4547EFF0BC3B}"/>
              </a:ext>
            </a:extLst>
          </p:cNvPr>
          <p:cNvSpPr>
            <a:spLocks noGrp="1"/>
          </p:cNvSpPr>
          <p:nvPr>
            <p:ph idx="1"/>
          </p:nvPr>
        </p:nvSpPr>
        <p:spPr>
          <a:xfrm>
            <a:off x="1430784" y="1633492"/>
            <a:ext cx="9330431" cy="3460072"/>
          </a:xfrm>
        </p:spPr>
        <p:txBody>
          <a:bodyPr>
            <a:normAutofit/>
          </a:bodyPr>
          <a:lstStyle/>
          <a:p>
            <a:pPr marL="0" indent="0" algn="ctr">
              <a:buNone/>
            </a:pPr>
            <a:r>
              <a:rPr lang="en-US" sz="6000" dirty="0"/>
              <a:t>How to Submit a </a:t>
            </a:r>
          </a:p>
          <a:p>
            <a:pPr marL="0" indent="0" algn="ctr">
              <a:buNone/>
            </a:pPr>
            <a:r>
              <a:rPr lang="en-US" sz="6000" dirty="0"/>
              <a:t>New Biological Use </a:t>
            </a:r>
          </a:p>
          <a:p>
            <a:pPr marL="0" indent="0" algn="ctr">
              <a:buNone/>
            </a:pPr>
            <a:r>
              <a:rPr lang="en-US" sz="6000" dirty="0"/>
              <a:t>Authorization (BUA)</a:t>
            </a:r>
          </a:p>
        </p:txBody>
      </p:sp>
    </p:spTree>
    <p:extLst>
      <p:ext uri="{BB962C8B-B14F-4D97-AF65-F5344CB8AC3E}">
        <p14:creationId xmlns:p14="http://schemas.microsoft.com/office/powerpoint/2010/main" val="196874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9934"/>
          </a:xfrm>
        </p:spPr>
        <p:txBody>
          <a:bodyPr/>
          <a:lstStyle/>
          <a:p>
            <a:r>
              <a:rPr lang="en-US" dirty="0"/>
              <a:t>Click </a:t>
            </a:r>
            <a:r>
              <a:rPr lang="en-US" b="1" dirty="0"/>
              <a:t>Continue </a:t>
            </a:r>
            <a:r>
              <a:rPr lang="en-US" dirty="0"/>
              <a:t>to go to the next section.</a:t>
            </a:r>
          </a:p>
        </p:txBody>
      </p:sp>
      <p:pic>
        <p:nvPicPr>
          <p:cNvPr id="4" name="Content Placeholder 3"/>
          <p:cNvPicPr>
            <a:picLocks noGrp="1" noChangeAspect="1"/>
          </p:cNvPicPr>
          <p:nvPr>
            <p:ph idx="1"/>
          </p:nvPr>
        </p:nvPicPr>
        <p:blipFill>
          <a:blip r:embed="rId2"/>
          <a:stretch>
            <a:fillRect/>
          </a:stretch>
        </p:blipFill>
        <p:spPr>
          <a:xfrm>
            <a:off x="972670" y="1255060"/>
            <a:ext cx="9417424" cy="5297301"/>
          </a:xfrm>
          <a:prstGeom prst="rect">
            <a:avLst/>
          </a:prstGeom>
        </p:spPr>
      </p:pic>
      <p:pic>
        <p:nvPicPr>
          <p:cNvPr id="5" name="Picture 4">
            <a:extLst>
              <a:ext uri="{FF2B5EF4-FFF2-40B4-BE49-F238E27FC236}">
                <a16:creationId xmlns:a16="http://schemas.microsoft.com/office/drawing/2014/main" id="{5DE22C31-B7D4-40D6-BB04-2921A640A6CD}"/>
              </a:ext>
            </a:extLst>
          </p:cNvPr>
          <p:cNvPicPr>
            <a:picLocks noChangeAspect="1"/>
          </p:cNvPicPr>
          <p:nvPr/>
        </p:nvPicPr>
        <p:blipFill>
          <a:blip r:embed="rId3"/>
          <a:stretch>
            <a:fillRect/>
          </a:stretch>
        </p:blipFill>
        <p:spPr>
          <a:xfrm>
            <a:off x="9476842" y="5882014"/>
            <a:ext cx="1031546" cy="482711"/>
          </a:xfrm>
          <a:prstGeom prst="rect">
            <a:avLst/>
          </a:prstGeom>
        </p:spPr>
      </p:pic>
      <p:sp>
        <p:nvSpPr>
          <p:cNvPr id="6" name="Down Arrow 5">
            <a:extLst>
              <a:ext uri="{FF2B5EF4-FFF2-40B4-BE49-F238E27FC236}">
                <a16:creationId xmlns:a16="http://schemas.microsoft.com/office/drawing/2014/main" id="{2DCE1A00-E78D-4783-9136-4CA2C2148D5F}"/>
              </a:ext>
            </a:extLst>
          </p:cNvPr>
          <p:cNvSpPr/>
          <p:nvPr/>
        </p:nvSpPr>
        <p:spPr>
          <a:xfrm>
            <a:off x="9939112" y="5364612"/>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37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281"/>
            <a:ext cx="10515600" cy="1274323"/>
          </a:xfrm>
        </p:spPr>
        <p:txBody>
          <a:bodyPr>
            <a:noAutofit/>
          </a:bodyPr>
          <a:lstStyle/>
          <a:p>
            <a:r>
              <a:rPr lang="en-US" sz="2800" dirty="0"/>
              <a:t>Project Overview:  Provide the Project Title and a summary of your research goals and specific objectives.  Click </a:t>
            </a:r>
            <a:r>
              <a:rPr lang="en-US" sz="2800" b="1" dirty="0"/>
              <a:t>Save and Continue </a:t>
            </a:r>
            <a:r>
              <a:rPr lang="en-US" sz="2800" dirty="0"/>
              <a:t>to move to the next section.</a:t>
            </a:r>
          </a:p>
        </p:txBody>
      </p:sp>
      <p:pic>
        <p:nvPicPr>
          <p:cNvPr id="4" name="Content Placeholder 3"/>
          <p:cNvPicPr>
            <a:picLocks noGrp="1" noChangeAspect="1"/>
          </p:cNvPicPr>
          <p:nvPr>
            <p:ph idx="1"/>
          </p:nvPr>
        </p:nvPicPr>
        <p:blipFill>
          <a:blip r:embed="rId2"/>
          <a:stretch>
            <a:fillRect/>
          </a:stretch>
        </p:blipFill>
        <p:spPr>
          <a:xfrm>
            <a:off x="954931" y="1478604"/>
            <a:ext cx="9366115" cy="5268439"/>
          </a:xfrm>
          <a:prstGeom prst="rect">
            <a:avLst/>
          </a:prstGeom>
        </p:spPr>
      </p:pic>
      <p:sp>
        <p:nvSpPr>
          <p:cNvPr id="5" name="Rectangle 4"/>
          <p:cNvSpPr/>
          <p:nvPr/>
        </p:nvSpPr>
        <p:spPr>
          <a:xfrm>
            <a:off x="6595351" y="5175115"/>
            <a:ext cx="894946"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6989321" y="4620639"/>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2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93893" cy="1325563"/>
          </a:xfrm>
        </p:spPr>
        <p:txBody>
          <a:bodyPr>
            <a:noAutofit/>
          </a:bodyPr>
          <a:lstStyle/>
          <a:p>
            <a:r>
              <a:rPr lang="en-US" sz="3200" dirty="0"/>
              <a:t>Provide the Training and Occupational Health information </a:t>
            </a:r>
            <a:br>
              <a:rPr lang="en-US" sz="3200" dirty="0"/>
            </a:br>
            <a:r>
              <a:rPr lang="en-US" sz="3200" dirty="0"/>
              <a:t>for your BUA and then click </a:t>
            </a:r>
            <a:r>
              <a:rPr lang="en-US" sz="3200" b="1" dirty="0"/>
              <a:t>Save &amp; Continue</a:t>
            </a:r>
            <a:r>
              <a:rPr lang="en-US" sz="3200" dirty="0"/>
              <a:t> to go to the </a:t>
            </a:r>
            <a:br>
              <a:rPr lang="en-US" sz="3200" dirty="0"/>
            </a:br>
            <a:r>
              <a:rPr lang="en-US" sz="3200" dirty="0"/>
              <a:t>next section.</a:t>
            </a:r>
          </a:p>
        </p:txBody>
      </p:sp>
      <p:pic>
        <p:nvPicPr>
          <p:cNvPr id="7" name="Content Placeholder 6">
            <a:extLst>
              <a:ext uri="{FF2B5EF4-FFF2-40B4-BE49-F238E27FC236}">
                <a16:creationId xmlns:a16="http://schemas.microsoft.com/office/drawing/2014/main" id="{F66B376D-E717-480B-866E-38AEC9D6396E}"/>
              </a:ext>
            </a:extLst>
          </p:cNvPr>
          <p:cNvPicPr>
            <a:picLocks noGrp="1" noChangeAspect="1"/>
          </p:cNvPicPr>
          <p:nvPr>
            <p:ph idx="1"/>
          </p:nvPr>
        </p:nvPicPr>
        <p:blipFill>
          <a:blip r:embed="rId2"/>
          <a:stretch>
            <a:fillRect/>
          </a:stretch>
        </p:blipFill>
        <p:spPr>
          <a:xfrm>
            <a:off x="945996" y="1690688"/>
            <a:ext cx="8744594" cy="4918834"/>
          </a:xfrm>
        </p:spPr>
      </p:pic>
    </p:spTree>
    <p:extLst>
      <p:ext uri="{BB962C8B-B14F-4D97-AF65-F5344CB8AC3E}">
        <p14:creationId xmlns:p14="http://schemas.microsoft.com/office/powerpoint/2010/main" val="141603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in the agent or material name in the </a:t>
            </a:r>
            <a:r>
              <a:rPr lang="en-US" b="1" dirty="0"/>
              <a:t>Search Items </a:t>
            </a:r>
            <a:r>
              <a:rPr lang="en-US" dirty="0"/>
              <a:t>field.</a:t>
            </a:r>
          </a:p>
        </p:txBody>
      </p:sp>
      <p:pic>
        <p:nvPicPr>
          <p:cNvPr id="7" name="Content Placeholder 6">
            <a:extLst>
              <a:ext uri="{FF2B5EF4-FFF2-40B4-BE49-F238E27FC236}">
                <a16:creationId xmlns:a16="http://schemas.microsoft.com/office/drawing/2014/main" id="{474CAEB6-C5D4-44A3-88C6-3043DAD6433A}"/>
              </a:ext>
            </a:extLst>
          </p:cNvPr>
          <p:cNvPicPr>
            <a:picLocks noGrp="1" noChangeAspect="1"/>
          </p:cNvPicPr>
          <p:nvPr>
            <p:ph idx="1"/>
          </p:nvPr>
        </p:nvPicPr>
        <p:blipFill>
          <a:blip r:embed="rId2"/>
          <a:stretch>
            <a:fillRect/>
          </a:stretch>
        </p:blipFill>
        <p:spPr>
          <a:xfrm>
            <a:off x="995692" y="1690688"/>
            <a:ext cx="8784412" cy="4941232"/>
          </a:xfrm>
        </p:spPr>
      </p:pic>
    </p:spTree>
    <p:extLst>
      <p:ext uri="{BB962C8B-B14F-4D97-AF65-F5344CB8AC3E}">
        <p14:creationId xmlns:p14="http://schemas.microsoft.com/office/powerpoint/2010/main" val="53242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on the correct name in the dropdown menu.</a:t>
            </a:r>
          </a:p>
        </p:txBody>
      </p:sp>
      <p:pic>
        <p:nvPicPr>
          <p:cNvPr id="7" name="Content Placeholder 6">
            <a:extLst>
              <a:ext uri="{FF2B5EF4-FFF2-40B4-BE49-F238E27FC236}">
                <a16:creationId xmlns:a16="http://schemas.microsoft.com/office/drawing/2014/main" id="{FD7C29BA-DB93-4740-9C48-36B82E1EB8E9}"/>
              </a:ext>
            </a:extLst>
          </p:cNvPr>
          <p:cNvPicPr>
            <a:picLocks noGrp="1" noChangeAspect="1"/>
          </p:cNvPicPr>
          <p:nvPr>
            <p:ph idx="1"/>
          </p:nvPr>
        </p:nvPicPr>
        <p:blipFill>
          <a:blip r:embed="rId2"/>
          <a:stretch>
            <a:fillRect/>
          </a:stretch>
        </p:blipFill>
        <p:spPr>
          <a:xfrm>
            <a:off x="975814" y="1690687"/>
            <a:ext cx="8850612" cy="4978469"/>
          </a:xfrm>
        </p:spPr>
      </p:pic>
    </p:spTree>
    <p:extLst>
      <p:ext uri="{BB962C8B-B14F-4D97-AF65-F5344CB8AC3E}">
        <p14:creationId xmlns:p14="http://schemas.microsoft.com/office/powerpoint/2010/main" val="857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FA9B-079E-426A-993A-CEA67D75FA5C}"/>
              </a:ext>
            </a:extLst>
          </p:cNvPr>
          <p:cNvSpPr>
            <a:spLocks noGrp="1"/>
          </p:cNvSpPr>
          <p:nvPr>
            <p:ph type="title"/>
          </p:nvPr>
        </p:nvSpPr>
        <p:spPr>
          <a:xfrm>
            <a:off x="838200" y="213063"/>
            <a:ext cx="10515600" cy="1448277"/>
          </a:xfrm>
        </p:spPr>
        <p:txBody>
          <a:bodyPr>
            <a:noAutofit/>
          </a:bodyPr>
          <a:lstStyle/>
          <a:p>
            <a:r>
              <a:rPr lang="en-US" sz="3600" dirty="0"/>
              <a:t>Provide the Risk Group and locations of the agent. Click Done and repeat process again to add all your agents and materials.</a:t>
            </a:r>
          </a:p>
        </p:txBody>
      </p:sp>
      <p:pic>
        <p:nvPicPr>
          <p:cNvPr id="10" name="Content Placeholder 9">
            <a:extLst>
              <a:ext uri="{FF2B5EF4-FFF2-40B4-BE49-F238E27FC236}">
                <a16:creationId xmlns:a16="http://schemas.microsoft.com/office/drawing/2014/main" id="{4073F7DD-BF6A-4A87-927E-62634D2083A5}"/>
              </a:ext>
            </a:extLst>
          </p:cNvPr>
          <p:cNvPicPr>
            <a:picLocks noGrp="1" noChangeAspect="1"/>
          </p:cNvPicPr>
          <p:nvPr>
            <p:ph idx="1"/>
          </p:nvPr>
        </p:nvPicPr>
        <p:blipFill>
          <a:blip r:embed="rId2"/>
          <a:stretch>
            <a:fillRect/>
          </a:stretch>
        </p:blipFill>
        <p:spPr>
          <a:xfrm>
            <a:off x="962690" y="1778687"/>
            <a:ext cx="8740604" cy="4916589"/>
          </a:xfrm>
        </p:spPr>
      </p:pic>
      <p:sp>
        <p:nvSpPr>
          <p:cNvPr id="11" name="Rectangle 10">
            <a:extLst>
              <a:ext uri="{FF2B5EF4-FFF2-40B4-BE49-F238E27FC236}">
                <a16:creationId xmlns:a16="http://schemas.microsoft.com/office/drawing/2014/main" id="{5E5CB017-0043-4A1B-9B7C-B148797E3443}"/>
              </a:ext>
            </a:extLst>
          </p:cNvPr>
          <p:cNvSpPr/>
          <p:nvPr/>
        </p:nvSpPr>
        <p:spPr>
          <a:xfrm>
            <a:off x="2674119" y="5673905"/>
            <a:ext cx="579783"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5">
            <a:extLst>
              <a:ext uri="{FF2B5EF4-FFF2-40B4-BE49-F238E27FC236}">
                <a16:creationId xmlns:a16="http://schemas.microsoft.com/office/drawing/2014/main" id="{5AD6C13B-791C-4226-94B8-79F4B627BF12}"/>
              </a:ext>
            </a:extLst>
          </p:cNvPr>
          <p:cNvSpPr/>
          <p:nvPr/>
        </p:nvSpPr>
        <p:spPr>
          <a:xfrm>
            <a:off x="2910507" y="5079903"/>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47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A96E-C7B5-4E4E-81C5-F0047FD80447}"/>
              </a:ext>
            </a:extLst>
          </p:cNvPr>
          <p:cNvSpPr>
            <a:spLocks noGrp="1"/>
          </p:cNvSpPr>
          <p:nvPr>
            <p:ph type="title"/>
          </p:nvPr>
        </p:nvSpPr>
        <p:spPr/>
        <p:txBody>
          <a:bodyPr/>
          <a:lstStyle/>
          <a:p>
            <a:r>
              <a:rPr lang="en-US" dirty="0"/>
              <a:t>Click </a:t>
            </a:r>
            <a:r>
              <a:rPr lang="en-US" b="1" dirty="0"/>
              <a:t>Save &amp; Continue</a:t>
            </a:r>
            <a:r>
              <a:rPr lang="en-US" dirty="0"/>
              <a:t> to move to the next section.</a:t>
            </a:r>
          </a:p>
        </p:txBody>
      </p:sp>
      <p:pic>
        <p:nvPicPr>
          <p:cNvPr id="5" name="Content Placeholder 4">
            <a:extLst>
              <a:ext uri="{FF2B5EF4-FFF2-40B4-BE49-F238E27FC236}">
                <a16:creationId xmlns:a16="http://schemas.microsoft.com/office/drawing/2014/main" id="{C7594FE9-FC41-40D0-A760-303980BE3F22}"/>
              </a:ext>
            </a:extLst>
          </p:cNvPr>
          <p:cNvPicPr>
            <a:picLocks noGrp="1" noChangeAspect="1"/>
          </p:cNvPicPr>
          <p:nvPr>
            <p:ph idx="1"/>
          </p:nvPr>
        </p:nvPicPr>
        <p:blipFill>
          <a:blip r:embed="rId2"/>
          <a:stretch>
            <a:fillRect/>
          </a:stretch>
        </p:blipFill>
        <p:spPr>
          <a:xfrm>
            <a:off x="967408" y="1690688"/>
            <a:ext cx="8713305" cy="4901234"/>
          </a:xfrm>
        </p:spPr>
      </p:pic>
      <p:sp>
        <p:nvSpPr>
          <p:cNvPr id="6" name="Rectangle 5">
            <a:extLst>
              <a:ext uri="{FF2B5EF4-FFF2-40B4-BE49-F238E27FC236}">
                <a16:creationId xmlns:a16="http://schemas.microsoft.com/office/drawing/2014/main" id="{AF41F2E7-A949-4523-95AE-E8DB4995C965}"/>
              </a:ext>
            </a:extLst>
          </p:cNvPr>
          <p:cNvSpPr/>
          <p:nvPr/>
        </p:nvSpPr>
        <p:spPr>
          <a:xfrm>
            <a:off x="8605696" y="6011257"/>
            <a:ext cx="1075017"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49120828-202E-4D4E-AEAF-9263DD66FC5E}"/>
              </a:ext>
            </a:extLst>
          </p:cNvPr>
          <p:cNvSpPr/>
          <p:nvPr/>
        </p:nvSpPr>
        <p:spPr>
          <a:xfrm>
            <a:off x="9089701" y="5422009"/>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65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99C7-9DE1-4F3E-9269-340BCC13B3D2}"/>
              </a:ext>
            </a:extLst>
          </p:cNvPr>
          <p:cNvSpPr>
            <a:spLocks noGrp="1"/>
          </p:cNvSpPr>
          <p:nvPr>
            <p:ph type="title"/>
          </p:nvPr>
        </p:nvSpPr>
        <p:spPr>
          <a:xfrm>
            <a:off x="838200" y="302981"/>
            <a:ext cx="10515600" cy="1048741"/>
          </a:xfrm>
        </p:spPr>
        <p:txBody>
          <a:bodyPr>
            <a:noAutofit/>
          </a:bodyPr>
          <a:lstStyle/>
          <a:p>
            <a:br>
              <a:rPr lang="en-US" sz="3200" dirty="0"/>
            </a:br>
            <a:r>
              <a:rPr lang="en-US" sz="3200" dirty="0"/>
              <a:t>Complete this section for the Use of Recombinant and/or Synthetic Nucleic Acids and then click </a:t>
            </a:r>
            <a:r>
              <a:rPr lang="en-US" sz="3200" b="1" dirty="0"/>
              <a:t>Save &amp; Continue</a:t>
            </a:r>
            <a:r>
              <a:rPr lang="en-US" sz="3200" dirty="0"/>
              <a:t>.</a:t>
            </a:r>
            <a:br>
              <a:rPr lang="en-US" sz="3200" b="1" dirty="0"/>
            </a:br>
            <a:endParaRPr lang="en-US" sz="3200" dirty="0"/>
          </a:p>
        </p:txBody>
      </p:sp>
      <p:pic>
        <p:nvPicPr>
          <p:cNvPr id="5" name="Content Placeholder 4">
            <a:extLst>
              <a:ext uri="{FF2B5EF4-FFF2-40B4-BE49-F238E27FC236}">
                <a16:creationId xmlns:a16="http://schemas.microsoft.com/office/drawing/2014/main" id="{130E7012-0DE5-426E-B965-F946889F9CF7}"/>
              </a:ext>
            </a:extLst>
          </p:cNvPr>
          <p:cNvPicPr>
            <a:picLocks noGrp="1" noChangeAspect="1"/>
          </p:cNvPicPr>
          <p:nvPr>
            <p:ph idx="1"/>
          </p:nvPr>
        </p:nvPicPr>
        <p:blipFill>
          <a:blip r:embed="rId2"/>
          <a:stretch>
            <a:fillRect/>
          </a:stretch>
        </p:blipFill>
        <p:spPr>
          <a:xfrm>
            <a:off x="974752" y="1542523"/>
            <a:ext cx="8911104" cy="5012496"/>
          </a:xfrm>
        </p:spPr>
      </p:pic>
      <p:sp>
        <p:nvSpPr>
          <p:cNvPr id="6" name="Rectangle 5">
            <a:extLst>
              <a:ext uri="{FF2B5EF4-FFF2-40B4-BE49-F238E27FC236}">
                <a16:creationId xmlns:a16="http://schemas.microsoft.com/office/drawing/2014/main" id="{6FA4598F-1173-4CCB-A1F7-F9C32EAF50F8}"/>
              </a:ext>
            </a:extLst>
          </p:cNvPr>
          <p:cNvSpPr/>
          <p:nvPr/>
        </p:nvSpPr>
        <p:spPr>
          <a:xfrm>
            <a:off x="8810839" y="5949113"/>
            <a:ext cx="1075017"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257532D3-18F6-4C72-A13A-70426AC6C516}"/>
              </a:ext>
            </a:extLst>
          </p:cNvPr>
          <p:cNvSpPr/>
          <p:nvPr/>
        </p:nvSpPr>
        <p:spPr>
          <a:xfrm>
            <a:off x="9294844" y="5315477"/>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017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523"/>
            <a:ext cx="10515600" cy="1582615"/>
          </a:xfrm>
        </p:spPr>
        <p:txBody>
          <a:bodyPr>
            <a:normAutofit/>
          </a:bodyPr>
          <a:lstStyle/>
          <a:p>
            <a:r>
              <a:rPr lang="en-US" sz="3600" dirty="0"/>
              <a:t>Click </a:t>
            </a:r>
            <a:r>
              <a:rPr lang="en-US" sz="3600" b="1" dirty="0"/>
              <a:t>No </a:t>
            </a:r>
            <a:r>
              <a:rPr lang="en-US" sz="3600" dirty="0"/>
              <a:t>if your project does not involve the use of vertebrate or invertebrate animals.  Click </a:t>
            </a:r>
            <a:r>
              <a:rPr lang="en-US" sz="3600" b="1" dirty="0"/>
              <a:t>Save &amp; Continue</a:t>
            </a:r>
            <a:r>
              <a:rPr lang="en-US" sz="3600" dirty="0"/>
              <a:t> to go to the next section.</a:t>
            </a:r>
          </a:p>
        </p:txBody>
      </p:sp>
      <p:pic>
        <p:nvPicPr>
          <p:cNvPr id="5" name="Content Placeholder 4"/>
          <p:cNvPicPr>
            <a:picLocks noGrp="1" noChangeAspect="1"/>
          </p:cNvPicPr>
          <p:nvPr>
            <p:ph idx="1"/>
          </p:nvPr>
        </p:nvPicPr>
        <p:blipFill>
          <a:blip r:embed="rId2"/>
          <a:stretch>
            <a:fillRect/>
          </a:stretch>
        </p:blipFill>
        <p:spPr>
          <a:xfrm>
            <a:off x="971366" y="1928813"/>
            <a:ext cx="8200292" cy="4612664"/>
          </a:xfrm>
          <a:prstGeom prst="rect">
            <a:avLst/>
          </a:prstGeom>
        </p:spPr>
      </p:pic>
    </p:spTree>
    <p:extLst>
      <p:ext uri="{BB962C8B-B14F-4D97-AF65-F5344CB8AC3E}">
        <p14:creationId xmlns:p14="http://schemas.microsoft.com/office/powerpoint/2010/main" val="137535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If your BUA does have animal work, check </a:t>
            </a:r>
            <a:r>
              <a:rPr lang="en-US" sz="3600" b="1" dirty="0"/>
              <a:t>Yes </a:t>
            </a:r>
            <a:r>
              <a:rPr lang="en-US" sz="3600" dirty="0"/>
              <a:t>and answer the questions that appear.  Click </a:t>
            </a:r>
            <a:r>
              <a:rPr lang="en-US" sz="3600" b="1" dirty="0"/>
              <a:t>Save &amp; Continue</a:t>
            </a:r>
            <a:r>
              <a:rPr lang="en-US" sz="3600" dirty="0"/>
              <a:t> to go to the next Section.</a:t>
            </a:r>
          </a:p>
        </p:txBody>
      </p:sp>
      <p:pic>
        <p:nvPicPr>
          <p:cNvPr id="7" name="Content Placeholder 6">
            <a:extLst>
              <a:ext uri="{FF2B5EF4-FFF2-40B4-BE49-F238E27FC236}">
                <a16:creationId xmlns:a16="http://schemas.microsoft.com/office/drawing/2014/main" id="{6E41F7B3-A872-4171-855E-0829F3E41272}"/>
              </a:ext>
            </a:extLst>
          </p:cNvPr>
          <p:cNvPicPr>
            <a:picLocks noGrp="1" noChangeAspect="1"/>
          </p:cNvPicPr>
          <p:nvPr>
            <p:ph idx="1"/>
          </p:nvPr>
        </p:nvPicPr>
        <p:blipFill>
          <a:blip r:embed="rId2"/>
          <a:stretch>
            <a:fillRect/>
          </a:stretch>
        </p:blipFill>
        <p:spPr>
          <a:xfrm>
            <a:off x="955935" y="1845503"/>
            <a:ext cx="8434025" cy="4744139"/>
          </a:xfrm>
        </p:spPr>
      </p:pic>
    </p:spTree>
    <p:extLst>
      <p:ext uri="{BB962C8B-B14F-4D97-AF65-F5344CB8AC3E}">
        <p14:creationId xmlns:p14="http://schemas.microsoft.com/office/powerpoint/2010/main" val="406550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195"/>
            <a:ext cx="10515600" cy="1475429"/>
          </a:xfrm>
        </p:spPr>
        <p:txBody>
          <a:bodyPr>
            <a:normAutofit/>
          </a:bodyPr>
          <a:lstStyle/>
          <a:p>
            <a:r>
              <a:rPr lang="en-US" sz="3200" dirty="0"/>
              <a:t>Log into RSS-BIO at:</a:t>
            </a:r>
            <a:br>
              <a:rPr lang="en-US" sz="3200" dirty="0"/>
            </a:br>
            <a:r>
              <a:rPr lang="en-US" sz="3200" dirty="0">
                <a:hlinkClick r:id="rId2"/>
              </a:rPr>
              <a:t>https://app.riskandsafety.com</a:t>
            </a:r>
            <a:br>
              <a:rPr lang="en-US" sz="3200" dirty="0"/>
            </a:br>
            <a:endParaRPr lang="en-US" sz="3200" dirty="0"/>
          </a:p>
        </p:txBody>
      </p:sp>
      <p:pic>
        <p:nvPicPr>
          <p:cNvPr id="4" name="Content Placeholder 3"/>
          <p:cNvPicPr>
            <a:picLocks noGrp="1" noChangeAspect="1"/>
          </p:cNvPicPr>
          <p:nvPr>
            <p:ph idx="1"/>
          </p:nvPr>
        </p:nvPicPr>
        <p:blipFill>
          <a:blip r:embed="rId3"/>
          <a:stretch>
            <a:fillRect/>
          </a:stretch>
        </p:blipFill>
        <p:spPr>
          <a:xfrm>
            <a:off x="1683396" y="1825624"/>
            <a:ext cx="8540374" cy="4803960"/>
          </a:xfrm>
          <a:prstGeom prst="rect">
            <a:avLst/>
          </a:prstGeom>
        </p:spPr>
      </p:pic>
    </p:spTree>
    <p:extLst>
      <p:ext uri="{BB962C8B-B14F-4D97-AF65-F5344CB8AC3E}">
        <p14:creationId xmlns:p14="http://schemas.microsoft.com/office/powerpoint/2010/main" val="130265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054"/>
            <a:ext cx="10515600" cy="1635369"/>
          </a:xfrm>
        </p:spPr>
        <p:txBody>
          <a:bodyPr>
            <a:normAutofit/>
          </a:bodyPr>
          <a:lstStyle/>
          <a:p>
            <a:r>
              <a:rPr lang="en-US" sz="3600" dirty="0"/>
              <a:t>Check </a:t>
            </a:r>
            <a:r>
              <a:rPr lang="en-US" sz="3600" b="1" dirty="0"/>
              <a:t>No </a:t>
            </a:r>
            <a:r>
              <a:rPr lang="en-US" sz="3600" dirty="0"/>
              <a:t>if your study does not use arthropods and click </a:t>
            </a:r>
            <a:r>
              <a:rPr lang="en-US" sz="3600" b="1" dirty="0"/>
              <a:t>Save &amp; Continue</a:t>
            </a:r>
            <a:r>
              <a:rPr lang="en-US" sz="3600" dirty="0"/>
              <a:t> to go to the next section.</a:t>
            </a:r>
          </a:p>
        </p:txBody>
      </p:sp>
      <p:pic>
        <p:nvPicPr>
          <p:cNvPr id="7" name="Content Placeholder 6">
            <a:extLst>
              <a:ext uri="{FF2B5EF4-FFF2-40B4-BE49-F238E27FC236}">
                <a16:creationId xmlns:a16="http://schemas.microsoft.com/office/drawing/2014/main" id="{0A9953C7-D5DA-4C69-89F7-417135365D1D}"/>
              </a:ext>
            </a:extLst>
          </p:cNvPr>
          <p:cNvPicPr>
            <a:picLocks noGrp="1" noChangeAspect="1"/>
          </p:cNvPicPr>
          <p:nvPr>
            <p:ph idx="1"/>
          </p:nvPr>
        </p:nvPicPr>
        <p:blipFill>
          <a:blip r:embed="rId2"/>
          <a:stretch>
            <a:fillRect/>
          </a:stretch>
        </p:blipFill>
        <p:spPr>
          <a:xfrm>
            <a:off x="965873" y="1802422"/>
            <a:ext cx="8457605" cy="4757403"/>
          </a:xfrm>
        </p:spPr>
      </p:pic>
    </p:spTree>
    <p:extLst>
      <p:ext uri="{BB962C8B-B14F-4D97-AF65-F5344CB8AC3E}">
        <p14:creationId xmlns:p14="http://schemas.microsoft.com/office/powerpoint/2010/main" val="1725540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Check </a:t>
            </a:r>
            <a:r>
              <a:rPr lang="en-US" sz="3200" b="1" dirty="0"/>
              <a:t>Yes </a:t>
            </a:r>
            <a:r>
              <a:rPr lang="en-US" sz="3200" dirty="0"/>
              <a:t>if your study uses arthropods and complete the questions that appear.  Click </a:t>
            </a:r>
            <a:r>
              <a:rPr lang="en-US" sz="3200" b="1" dirty="0"/>
              <a:t>Save &amp; Continue </a:t>
            </a:r>
            <a:r>
              <a:rPr lang="en-US" sz="3200" dirty="0"/>
              <a:t>to go to the next section.</a:t>
            </a:r>
          </a:p>
        </p:txBody>
      </p:sp>
      <p:pic>
        <p:nvPicPr>
          <p:cNvPr id="13" name="Content Placeholder 12">
            <a:extLst>
              <a:ext uri="{FF2B5EF4-FFF2-40B4-BE49-F238E27FC236}">
                <a16:creationId xmlns:a16="http://schemas.microsoft.com/office/drawing/2014/main" id="{DF24EE02-723D-4A61-8031-4BE23F584DDD}"/>
              </a:ext>
            </a:extLst>
          </p:cNvPr>
          <p:cNvPicPr>
            <a:picLocks noGrp="1" noChangeAspect="1"/>
          </p:cNvPicPr>
          <p:nvPr>
            <p:ph idx="1"/>
          </p:nvPr>
        </p:nvPicPr>
        <p:blipFill>
          <a:blip r:embed="rId2"/>
          <a:stretch>
            <a:fillRect/>
          </a:stretch>
        </p:blipFill>
        <p:spPr>
          <a:xfrm>
            <a:off x="955934" y="1805747"/>
            <a:ext cx="8545874" cy="4807054"/>
          </a:xfrm>
        </p:spPr>
      </p:pic>
    </p:spTree>
    <p:extLst>
      <p:ext uri="{BB962C8B-B14F-4D97-AF65-F5344CB8AC3E}">
        <p14:creationId xmlns:p14="http://schemas.microsoft.com/office/powerpoint/2010/main" val="217942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5455-F241-4D60-AC7C-DA7E5267D436}"/>
              </a:ext>
            </a:extLst>
          </p:cNvPr>
          <p:cNvSpPr>
            <a:spLocks noGrp="1"/>
          </p:cNvSpPr>
          <p:nvPr>
            <p:ph type="title"/>
          </p:nvPr>
        </p:nvSpPr>
        <p:spPr/>
        <p:txBody>
          <a:bodyPr>
            <a:normAutofit fontScale="90000"/>
          </a:bodyPr>
          <a:lstStyle/>
          <a:p>
            <a:r>
              <a:rPr lang="en-US" dirty="0"/>
              <a:t>Check </a:t>
            </a:r>
            <a:r>
              <a:rPr lang="en-US" b="1" dirty="0"/>
              <a:t>No</a:t>
            </a:r>
            <a:r>
              <a:rPr lang="en-US" dirty="0"/>
              <a:t> if your study does not work with plants.  Check </a:t>
            </a:r>
            <a:r>
              <a:rPr lang="en-US" b="1" dirty="0"/>
              <a:t>Save &amp; Continue </a:t>
            </a:r>
            <a:r>
              <a:rPr lang="en-US" dirty="0"/>
              <a:t>to go to the next section.</a:t>
            </a:r>
          </a:p>
        </p:txBody>
      </p:sp>
      <p:pic>
        <p:nvPicPr>
          <p:cNvPr id="5" name="Content Placeholder 4">
            <a:extLst>
              <a:ext uri="{FF2B5EF4-FFF2-40B4-BE49-F238E27FC236}">
                <a16:creationId xmlns:a16="http://schemas.microsoft.com/office/drawing/2014/main" id="{F485287B-58E2-4965-84E9-CA37AF24E3E4}"/>
              </a:ext>
            </a:extLst>
          </p:cNvPr>
          <p:cNvPicPr>
            <a:picLocks noGrp="1" noChangeAspect="1"/>
          </p:cNvPicPr>
          <p:nvPr>
            <p:ph idx="1"/>
          </p:nvPr>
        </p:nvPicPr>
        <p:blipFill>
          <a:blip r:embed="rId2"/>
          <a:stretch>
            <a:fillRect/>
          </a:stretch>
        </p:blipFill>
        <p:spPr>
          <a:xfrm>
            <a:off x="940881" y="1790114"/>
            <a:ext cx="8575556" cy="4823750"/>
          </a:xfrm>
        </p:spPr>
      </p:pic>
    </p:spTree>
    <p:extLst>
      <p:ext uri="{BB962C8B-B14F-4D97-AF65-F5344CB8AC3E}">
        <p14:creationId xmlns:p14="http://schemas.microsoft.com/office/powerpoint/2010/main" val="108465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Check </a:t>
            </a:r>
            <a:r>
              <a:rPr lang="en-US" sz="3600" b="1" dirty="0"/>
              <a:t>Yes </a:t>
            </a:r>
            <a:r>
              <a:rPr lang="en-US" sz="3600" dirty="0"/>
              <a:t>if your study uses transgenic plants and complete the questions that appear.  Click </a:t>
            </a:r>
            <a:r>
              <a:rPr lang="en-US" sz="3600" b="1" dirty="0"/>
              <a:t>Save &amp; Continue </a:t>
            </a:r>
            <a:r>
              <a:rPr lang="en-US" sz="3600" dirty="0"/>
              <a:t>to go to the next section.</a:t>
            </a:r>
          </a:p>
        </p:txBody>
      </p:sp>
      <p:pic>
        <p:nvPicPr>
          <p:cNvPr id="5" name="Content Placeholder 4">
            <a:extLst>
              <a:ext uri="{FF2B5EF4-FFF2-40B4-BE49-F238E27FC236}">
                <a16:creationId xmlns:a16="http://schemas.microsoft.com/office/drawing/2014/main" id="{2C69C7A5-F991-4DC0-B1C0-6295E6B13B5B}"/>
              </a:ext>
            </a:extLst>
          </p:cNvPr>
          <p:cNvPicPr>
            <a:picLocks noGrp="1" noChangeAspect="1"/>
          </p:cNvPicPr>
          <p:nvPr>
            <p:ph idx="1"/>
          </p:nvPr>
        </p:nvPicPr>
        <p:blipFill>
          <a:blip r:embed="rId2"/>
          <a:stretch>
            <a:fillRect/>
          </a:stretch>
        </p:blipFill>
        <p:spPr>
          <a:xfrm>
            <a:off x="952750" y="1786931"/>
            <a:ext cx="8593052" cy="4833592"/>
          </a:xfrm>
        </p:spPr>
      </p:pic>
    </p:spTree>
    <p:extLst>
      <p:ext uri="{BB962C8B-B14F-4D97-AF65-F5344CB8AC3E}">
        <p14:creationId xmlns:p14="http://schemas.microsoft.com/office/powerpoint/2010/main" val="2088770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0EC-3FE1-41EC-8650-C79859DD9F3A}"/>
              </a:ext>
            </a:extLst>
          </p:cNvPr>
          <p:cNvSpPr>
            <a:spLocks noGrp="1"/>
          </p:cNvSpPr>
          <p:nvPr>
            <p:ph type="title"/>
          </p:nvPr>
        </p:nvSpPr>
        <p:spPr>
          <a:xfrm>
            <a:off x="838200" y="218663"/>
            <a:ext cx="10515600" cy="1666595"/>
          </a:xfrm>
        </p:spPr>
        <p:txBody>
          <a:bodyPr>
            <a:normAutofit fontScale="90000"/>
          </a:bodyPr>
          <a:lstStyle/>
          <a:p>
            <a:r>
              <a:rPr lang="en-US" dirty="0"/>
              <a:t>Check </a:t>
            </a:r>
            <a:r>
              <a:rPr lang="en-US" b="1" dirty="0"/>
              <a:t>Yes </a:t>
            </a:r>
            <a:r>
              <a:rPr lang="en-US" dirty="0"/>
              <a:t>if your study uses Select Agents/ Toxins and complete the questions that appear.  Click </a:t>
            </a:r>
            <a:r>
              <a:rPr lang="en-US" b="1" dirty="0"/>
              <a:t>Save &amp; Continue</a:t>
            </a:r>
            <a:r>
              <a:rPr lang="en-US" dirty="0"/>
              <a:t> to go to the next section.</a:t>
            </a:r>
          </a:p>
        </p:txBody>
      </p:sp>
      <p:pic>
        <p:nvPicPr>
          <p:cNvPr id="5" name="Content Placeholder 4">
            <a:extLst>
              <a:ext uri="{FF2B5EF4-FFF2-40B4-BE49-F238E27FC236}">
                <a16:creationId xmlns:a16="http://schemas.microsoft.com/office/drawing/2014/main" id="{6A380DC7-5458-480B-840C-A0BC156BDD51}"/>
              </a:ext>
            </a:extLst>
          </p:cNvPr>
          <p:cNvPicPr>
            <a:picLocks noGrp="1" noChangeAspect="1"/>
          </p:cNvPicPr>
          <p:nvPr>
            <p:ph idx="1"/>
          </p:nvPr>
        </p:nvPicPr>
        <p:blipFill>
          <a:blip r:embed="rId2"/>
          <a:stretch>
            <a:fillRect/>
          </a:stretch>
        </p:blipFill>
        <p:spPr>
          <a:xfrm>
            <a:off x="975813" y="1885258"/>
            <a:ext cx="8451696" cy="4754079"/>
          </a:xfrm>
        </p:spPr>
      </p:pic>
    </p:spTree>
    <p:extLst>
      <p:ext uri="{BB962C8B-B14F-4D97-AF65-F5344CB8AC3E}">
        <p14:creationId xmlns:p14="http://schemas.microsoft.com/office/powerpoint/2010/main" val="678740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3CF4-635E-47B6-9E0E-63D1DA13F1D4}"/>
              </a:ext>
            </a:extLst>
          </p:cNvPr>
          <p:cNvSpPr>
            <a:spLocks noGrp="1"/>
          </p:cNvSpPr>
          <p:nvPr>
            <p:ph type="title"/>
          </p:nvPr>
        </p:nvSpPr>
        <p:spPr/>
        <p:txBody>
          <a:bodyPr>
            <a:noAutofit/>
          </a:bodyPr>
          <a:lstStyle/>
          <a:p>
            <a:r>
              <a:rPr lang="en-US" sz="3200" dirty="0"/>
              <a:t>Check </a:t>
            </a:r>
            <a:r>
              <a:rPr lang="en-US" sz="3200" b="1" dirty="0"/>
              <a:t>Yes </a:t>
            </a:r>
            <a:r>
              <a:rPr lang="en-US" sz="3200" dirty="0"/>
              <a:t>if your study uses Human/ Non-Human Primate materials and complete the questions that appear.  Click </a:t>
            </a:r>
            <a:r>
              <a:rPr lang="en-US" sz="3200" b="1" dirty="0"/>
              <a:t>Save &amp; Continue</a:t>
            </a:r>
            <a:r>
              <a:rPr lang="en-US" sz="3200" dirty="0"/>
              <a:t> to go to the next section.</a:t>
            </a:r>
          </a:p>
        </p:txBody>
      </p:sp>
      <p:pic>
        <p:nvPicPr>
          <p:cNvPr id="5" name="Content Placeholder 4">
            <a:extLst>
              <a:ext uri="{FF2B5EF4-FFF2-40B4-BE49-F238E27FC236}">
                <a16:creationId xmlns:a16="http://schemas.microsoft.com/office/drawing/2014/main" id="{F5C6E199-7FAC-4F06-A34E-ADD6D61C6CFA}"/>
              </a:ext>
            </a:extLst>
          </p:cNvPr>
          <p:cNvPicPr>
            <a:picLocks noGrp="1" noChangeAspect="1"/>
          </p:cNvPicPr>
          <p:nvPr>
            <p:ph idx="1"/>
          </p:nvPr>
        </p:nvPicPr>
        <p:blipFill>
          <a:blip r:embed="rId2"/>
          <a:stretch>
            <a:fillRect/>
          </a:stretch>
        </p:blipFill>
        <p:spPr>
          <a:xfrm>
            <a:off x="965873" y="1699039"/>
            <a:ext cx="8835765" cy="4970118"/>
          </a:xfrm>
        </p:spPr>
      </p:pic>
    </p:spTree>
    <p:extLst>
      <p:ext uri="{BB962C8B-B14F-4D97-AF65-F5344CB8AC3E}">
        <p14:creationId xmlns:p14="http://schemas.microsoft.com/office/powerpoint/2010/main" val="172445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96FA-CB81-4EEE-A3AF-284E44F8B684}"/>
              </a:ext>
            </a:extLst>
          </p:cNvPr>
          <p:cNvSpPr>
            <a:spLocks noGrp="1"/>
          </p:cNvSpPr>
          <p:nvPr>
            <p:ph type="title"/>
          </p:nvPr>
        </p:nvSpPr>
        <p:spPr/>
        <p:txBody>
          <a:bodyPr>
            <a:normAutofit fontScale="90000"/>
          </a:bodyPr>
          <a:lstStyle/>
          <a:p>
            <a:r>
              <a:rPr lang="en-US" sz="3600" dirty="0"/>
              <a:t>Complete the Project Description section by describing the research goals, design and methods.  Click </a:t>
            </a:r>
            <a:r>
              <a:rPr lang="en-US" sz="3600" b="1" dirty="0"/>
              <a:t>Save &amp; Continue</a:t>
            </a:r>
            <a:r>
              <a:rPr lang="en-US" sz="3600" dirty="0"/>
              <a:t> to go to the next section.</a:t>
            </a:r>
          </a:p>
        </p:txBody>
      </p:sp>
      <p:pic>
        <p:nvPicPr>
          <p:cNvPr id="5" name="Content Placeholder 4">
            <a:extLst>
              <a:ext uri="{FF2B5EF4-FFF2-40B4-BE49-F238E27FC236}">
                <a16:creationId xmlns:a16="http://schemas.microsoft.com/office/drawing/2014/main" id="{86BBFED9-631B-4187-8A76-00D6F35F4F98}"/>
              </a:ext>
            </a:extLst>
          </p:cNvPr>
          <p:cNvPicPr>
            <a:picLocks noGrp="1" noChangeAspect="1"/>
          </p:cNvPicPr>
          <p:nvPr>
            <p:ph idx="1"/>
          </p:nvPr>
        </p:nvPicPr>
        <p:blipFill>
          <a:blip r:embed="rId2"/>
          <a:stretch>
            <a:fillRect/>
          </a:stretch>
        </p:blipFill>
        <p:spPr>
          <a:xfrm>
            <a:off x="955935" y="1765989"/>
            <a:ext cx="8752080" cy="4923045"/>
          </a:xfrm>
        </p:spPr>
      </p:pic>
    </p:spTree>
    <p:extLst>
      <p:ext uri="{BB962C8B-B14F-4D97-AF65-F5344CB8AC3E}">
        <p14:creationId xmlns:p14="http://schemas.microsoft.com/office/powerpoint/2010/main" val="3152686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D75F-148D-4B26-A62B-BC49484248F2}"/>
              </a:ext>
            </a:extLst>
          </p:cNvPr>
          <p:cNvSpPr>
            <a:spLocks noGrp="1"/>
          </p:cNvSpPr>
          <p:nvPr>
            <p:ph type="title"/>
          </p:nvPr>
        </p:nvSpPr>
        <p:spPr>
          <a:xfrm>
            <a:off x="838200" y="238541"/>
            <a:ext cx="10515600" cy="1371598"/>
          </a:xfrm>
        </p:spPr>
        <p:txBody>
          <a:bodyPr>
            <a:noAutofit/>
          </a:bodyPr>
          <a:lstStyle/>
          <a:p>
            <a:r>
              <a:rPr lang="en-US" sz="3200" dirty="0"/>
              <a:t>Complete the Personal Protective Equipment (PPE) Section and confirm your lab is using the Standard Requirements.  Click </a:t>
            </a:r>
            <a:r>
              <a:rPr lang="en-US" sz="3200" b="1" dirty="0"/>
              <a:t>Save &amp; Continue</a:t>
            </a:r>
            <a:r>
              <a:rPr lang="en-US" sz="3200" dirty="0"/>
              <a:t> to go to the next section.</a:t>
            </a:r>
          </a:p>
        </p:txBody>
      </p:sp>
      <p:pic>
        <p:nvPicPr>
          <p:cNvPr id="9" name="Content Placeholder 8">
            <a:extLst>
              <a:ext uri="{FF2B5EF4-FFF2-40B4-BE49-F238E27FC236}">
                <a16:creationId xmlns:a16="http://schemas.microsoft.com/office/drawing/2014/main" id="{985975C7-C782-46A2-9273-3733F1733D5F}"/>
              </a:ext>
            </a:extLst>
          </p:cNvPr>
          <p:cNvPicPr>
            <a:picLocks noGrp="1" noChangeAspect="1"/>
          </p:cNvPicPr>
          <p:nvPr>
            <p:ph idx="1"/>
          </p:nvPr>
        </p:nvPicPr>
        <p:blipFill>
          <a:blip r:embed="rId2"/>
          <a:stretch>
            <a:fillRect/>
          </a:stretch>
        </p:blipFill>
        <p:spPr>
          <a:xfrm>
            <a:off x="955933" y="1706354"/>
            <a:ext cx="8875767" cy="4992619"/>
          </a:xfrm>
        </p:spPr>
      </p:pic>
    </p:spTree>
    <p:extLst>
      <p:ext uri="{BB962C8B-B14F-4D97-AF65-F5344CB8AC3E}">
        <p14:creationId xmlns:p14="http://schemas.microsoft.com/office/powerpoint/2010/main" val="3025436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A6F2-FDC9-442D-9C31-F0243C4D01CF}"/>
              </a:ext>
            </a:extLst>
          </p:cNvPr>
          <p:cNvSpPr>
            <a:spLocks noGrp="1"/>
          </p:cNvSpPr>
          <p:nvPr>
            <p:ph type="title"/>
          </p:nvPr>
        </p:nvSpPr>
        <p:spPr>
          <a:xfrm>
            <a:off x="838200" y="365126"/>
            <a:ext cx="10515600" cy="1175440"/>
          </a:xfrm>
        </p:spPr>
        <p:txBody>
          <a:bodyPr>
            <a:normAutofit fontScale="90000"/>
          </a:bodyPr>
          <a:lstStyle/>
          <a:p>
            <a:r>
              <a:rPr lang="en-US" dirty="0"/>
              <a:t>Complete the Engineered Sharps Section and click </a:t>
            </a:r>
            <a:r>
              <a:rPr lang="en-US" b="1" dirty="0"/>
              <a:t>Save &amp; Continue</a:t>
            </a:r>
            <a:r>
              <a:rPr lang="en-US" dirty="0"/>
              <a:t>.</a:t>
            </a:r>
          </a:p>
        </p:txBody>
      </p:sp>
      <p:pic>
        <p:nvPicPr>
          <p:cNvPr id="11" name="Content Placeholder 10">
            <a:extLst>
              <a:ext uri="{FF2B5EF4-FFF2-40B4-BE49-F238E27FC236}">
                <a16:creationId xmlns:a16="http://schemas.microsoft.com/office/drawing/2014/main" id="{2C4FF188-C4DA-4D60-8C30-60EB184A03D8}"/>
              </a:ext>
            </a:extLst>
          </p:cNvPr>
          <p:cNvPicPr>
            <a:picLocks noGrp="1" noChangeAspect="1"/>
          </p:cNvPicPr>
          <p:nvPr>
            <p:ph idx="1"/>
          </p:nvPr>
        </p:nvPicPr>
        <p:blipFill>
          <a:blip r:embed="rId2"/>
          <a:stretch>
            <a:fillRect/>
          </a:stretch>
        </p:blipFill>
        <p:spPr>
          <a:xfrm>
            <a:off x="965874" y="1686476"/>
            <a:ext cx="8822761" cy="4962803"/>
          </a:xfrm>
        </p:spPr>
      </p:pic>
    </p:spTree>
    <p:extLst>
      <p:ext uri="{BB962C8B-B14F-4D97-AF65-F5344CB8AC3E}">
        <p14:creationId xmlns:p14="http://schemas.microsoft.com/office/powerpoint/2010/main" val="608835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4657-A7BC-4F0B-9D96-6B3EA857F964}"/>
              </a:ext>
            </a:extLst>
          </p:cNvPr>
          <p:cNvSpPr>
            <a:spLocks noGrp="1"/>
          </p:cNvSpPr>
          <p:nvPr>
            <p:ph type="title"/>
          </p:nvPr>
        </p:nvSpPr>
        <p:spPr>
          <a:xfrm>
            <a:off x="838200" y="308113"/>
            <a:ext cx="10515600" cy="1401417"/>
          </a:xfrm>
        </p:spPr>
        <p:txBody>
          <a:bodyPr>
            <a:noAutofit/>
          </a:bodyPr>
          <a:lstStyle/>
          <a:p>
            <a:r>
              <a:rPr lang="en-US" sz="3600" dirty="0"/>
              <a:t>Complete the Disinfectant and Waste Disposal section and click</a:t>
            </a:r>
            <a:r>
              <a:rPr lang="en-US" sz="3600" b="1" dirty="0"/>
              <a:t> Save &amp; Continue</a:t>
            </a:r>
            <a:r>
              <a:rPr lang="en-US" sz="3600" dirty="0"/>
              <a:t>.</a:t>
            </a:r>
          </a:p>
        </p:txBody>
      </p:sp>
      <p:pic>
        <p:nvPicPr>
          <p:cNvPr id="5" name="Content Placeholder 4">
            <a:extLst>
              <a:ext uri="{FF2B5EF4-FFF2-40B4-BE49-F238E27FC236}">
                <a16:creationId xmlns:a16="http://schemas.microsoft.com/office/drawing/2014/main" id="{8CF63C9C-727C-4663-96C4-1A410ED74F69}"/>
              </a:ext>
            </a:extLst>
          </p:cNvPr>
          <p:cNvPicPr>
            <a:picLocks noGrp="1" noChangeAspect="1"/>
          </p:cNvPicPr>
          <p:nvPr>
            <p:ph idx="1"/>
          </p:nvPr>
        </p:nvPicPr>
        <p:blipFill>
          <a:blip r:embed="rId2"/>
          <a:stretch>
            <a:fillRect/>
          </a:stretch>
        </p:blipFill>
        <p:spPr>
          <a:xfrm>
            <a:off x="936056" y="1795807"/>
            <a:ext cx="8628393" cy="4853471"/>
          </a:xfrm>
        </p:spPr>
      </p:pic>
    </p:spTree>
    <p:extLst>
      <p:ext uri="{BB962C8B-B14F-4D97-AF65-F5344CB8AC3E}">
        <p14:creationId xmlns:p14="http://schemas.microsoft.com/office/powerpoint/2010/main" val="387646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r>
              <a:rPr lang="en-US" sz="3600" dirty="0"/>
              <a:t>Use </a:t>
            </a:r>
            <a:r>
              <a:rPr lang="en-US" sz="3600" b="1" dirty="0"/>
              <a:t>Quick Links </a:t>
            </a:r>
            <a:r>
              <a:rPr lang="en-US" sz="3600" dirty="0"/>
              <a:t>to select “</a:t>
            </a:r>
            <a:r>
              <a:rPr lang="en-US" sz="3600" b="1" dirty="0"/>
              <a:t>Begin a Biological Use Authorization (Research)</a:t>
            </a:r>
            <a:r>
              <a:rPr lang="en-US" sz="3600" dirty="0"/>
              <a:t>”.</a:t>
            </a:r>
            <a:br>
              <a:rPr lang="en-US" dirty="0"/>
            </a:br>
            <a:endParaRPr lang="en-US" dirty="0"/>
          </a:p>
        </p:txBody>
      </p:sp>
      <p:pic>
        <p:nvPicPr>
          <p:cNvPr id="10" name="Content Placeholder 9"/>
          <p:cNvPicPr>
            <a:picLocks noGrp="1" noChangeAspect="1"/>
          </p:cNvPicPr>
          <p:nvPr>
            <p:ph idx="1"/>
          </p:nvPr>
        </p:nvPicPr>
        <p:blipFill>
          <a:blip r:embed="rId2"/>
          <a:stretch>
            <a:fillRect/>
          </a:stretch>
        </p:blipFill>
        <p:spPr>
          <a:xfrm>
            <a:off x="962052" y="1755591"/>
            <a:ext cx="8489680" cy="4775445"/>
          </a:xfrm>
          <a:prstGeom prst="rect">
            <a:avLst/>
          </a:prstGeom>
        </p:spPr>
      </p:pic>
      <p:pic>
        <p:nvPicPr>
          <p:cNvPr id="11" name="Picture 10"/>
          <p:cNvPicPr>
            <a:picLocks noChangeAspect="1"/>
          </p:cNvPicPr>
          <p:nvPr/>
        </p:nvPicPr>
        <p:blipFill>
          <a:blip r:embed="rId3"/>
          <a:stretch>
            <a:fillRect/>
          </a:stretch>
        </p:blipFill>
        <p:spPr>
          <a:xfrm>
            <a:off x="6972300" y="3445790"/>
            <a:ext cx="2206868" cy="445047"/>
          </a:xfrm>
          <a:prstGeom prst="rect">
            <a:avLst/>
          </a:prstGeom>
        </p:spPr>
      </p:pic>
      <p:pic>
        <p:nvPicPr>
          <p:cNvPr id="12" name="Picture 11"/>
          <p:cNvPicPr>
            <a:picLocks noChangeAspect="1"/>
          </p:cNvPicPr>
          <p:nvPr/>
        </p:nvPicPr>
        <p:blipFill>
          <a:blip r:embed="rId4"/>
          <a:stretch>
            <a:fillRect/>
          </a:stretch>
        </p:blipFill>
        <p:spPr>
          <a:xfrm>
            <a:off x="7938562" y="2856586"/>
            <a:ext cx="274344" cy="524301"/>
          </a:xfrm>
          <a:prstGeom prst="rect">
            <a:avLst/>
          </a:prstGeom>
        </p:spPr>
      </p:pic>
    </p:spTree>
    <p:extLst>
      <p:ext uri="{BB962C8B-B14F-4D97-AF65-F5344CB8AC3E}">
        <p14:creationId xmlns:p14="http://schemas.microsoft.com/office/powerpoint/2010/main" val="2740620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3278-EB6A-4761-A0A2-17247EF9DA39}"/>
              </a:ext>
            </a:extLst>
          </p:cNvPr>
          <p:cNvSpPr>
            <a:spLocks noGrp="1"/>
          </p:cNvSpPr>
          <p:nvPr>
            <p:ph type="title"/>
          </p:nvPr>
        </p:nvSpPr>
        <p:spPr/>
        <p:txBody>
          <a:bodyPr>
            <a:normAutofit/>
          </a:bodyPr>
          <a:lstStyle/>
          <a:p>
            <a:r>
              <a:rPr lang="en-US" sz="2800" dirty="0"/>
              <a:t>Complete the Transportation and Shipping section and confirm that the lab will follow the guidelines for transporting biological materials outside the lab.  Click </a:t>
            </a:r>
            <a:r>
              <a:rPr lang="en-US" sz="2800" b="1" dirty="0"/>
              <a:t>Save &amp; Continue </a:t>
            </a:r>
            <a:r>
              <a:rPr lang="en-US" sz="2800" dirty="0"/>
              <a:t>to go to the next section.</a:t>
            </a:r>
          </a:p>
        </p:txBody>
      </p:sp>
      <p:pic>
        <p:nvPicPr>
          <p:cNvPr id="5" name="Content Placeholder 4">
            <a:extLst>
              <a:ext uri="{FF2B5EF4-FFF2-40B4-BE49-F238E27FC236}">
                <a16:creationId xmlns:a16="http://schemas.microsoft.com/office/drawing/2014/main" id="{97BF50FD-285E-49F5-8DCE-CF55D455EDAB}"/>
              </a:ext>
            </a:extLst>
          </p:cNvPr>
          <p:cNvPicPr>
            <a:picLocks noGrp="1" noChangeAspect="1"/>
          </p:cNvPicPr>
          <p:nvPr>
            <p:ph idx="1"/>
          </p:nvPr>
        </p:nvPicPr>
        <p:blipFill>
          <a:blip r:embed="rId2"/>
          <a:stretch>
            <a:fillRect/>
          </a:stretch>
        </p:blipFill>
        <p:spPr>
          <a:xfrm>
            <a:off x="926116" y="1775930"/>
            <a:ext cx="8675083" cy="4879734"/>
          </a:xfrm>
        </p:spPr>
      </p:pic>
    </p:spTree>
    <p:extLst>
      <p:ext uri="{BB962C8B-B14F-4D97-AF65-F5344CB8AC3E}">
        <p14:creationId xmlns:p14="http://schemas.microsoft.com/office/powerpoint/2010/main" val="162526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CA34-4DFC-482C-B50D-376E8F5F7B35}"/>
              </a:ext>
            </a:extLst>
          </p:cNvPr>
          <p:cNvSpPr>
            <a:spLocks noGrp="1"/>
          </p:cNvSpPr>
          <p:nvPr>
            <p:ph type="title"/>
          </p:nvPr>
        </p:nvSpPr>
        <p:spPr>
          <a:xfrm>
            <a:off x="838200" y="357809"/>
            <a:ext cx="10515600" cy="1332879"/>
          </a:xfrm>
        </p:spPr>
        <p:txBody>
          <a:bodyPr>
            <a:noAutofit/>
          </a:bodyPr>
          <a:lstStyle/>
          <a:p>
            <a:r>
              <a:rPr lang="en-US" sz="3600" dirty="0"/>
              <a:t>Complete the Reporting Requirements for Accidental Exposures section and click </a:t>
            </a:r>
            <a:r>
              <a:rPr lang="en-US" sz="3600" b="1" dirty="0"/>
              <a:t>Save &amp; Continue</a:t>
            </a:r>
            <a:r>
              <a:rPr lang="en-US" sz="3600" dirty="0"/>
              <a:t>.</a:t>
            </a:r>
          </a:p>
        </p:txBody>
      </p:sp>
      <p:pic>
        <p:nvPicPr>
          <p:cNvPr id="5" name="Content Placeholder 4">
            <a:extLst>
              <a:ext uri="{FF2B5EF4-FFF2-40B4-BE49-F238E27FC236}">
                <a16:creationId xmlns:a16="http://schemas.microsoft.com/office/drawing/2014/main" id="{4AD4EC78-2DEB-479B-B23E-8BAFCAB49910}"/>
              </a:ext>
            </a:extLst>
          </p:cNvPr>
          <p:cNvPicPr>
            <a:picLocks noGrp="1" noChangeAspect="1"/>
          </p:cNvPicPr>
          <p:nvPr>
            <p:ph idx="1"/>
          </p:nvPr>
        </p:nvPicPr>
        <p:blipFill>
          <a:blip r:embed="rId2"/>
          <a:stretch>
            <a:fillRect/>
          </a:stretch>
        </p:blipFill>
        <p:spPr>
          <a:xfrm>
            <a:off x="965874" y="1825625"/>
            <a:ext cx="8545874" cy="4807054"/>
          </a:xfrm>
        </p:spPr>
      </p:pic>
    </p:spTree>
    <p:extLst>
      <p:ext uri="{BB962C8B-B14F-4D97-AF65-F5344CB8AC3E}">
        <p14:creationId xmlns:p14="http://schemas.microsoft.com/office/powerpoint/2010/main" val="266307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1317D-562F-4656-99A0-2E3CE8EFDD1E}"/>
              </a:ext>
            </a:extLst>
          </p:cNvPr>
          <p:cNvSpPr>
            <a:spLocks noGrp="1"/>
          </p:cNvSpPr>
          <p:nvPr>
            <p:ph type="title"/>
          </p:nvPr>
        </p:nvSpPr>
        <p:spPr/>
        <p:txBody>
          <a:bodyPr>
            <a:normAutofit/>
          </a:bodyPr>
          <a:lstStyle/>
          <a:p>
            <a:r>
              <a:rPr lang="en-US" sz="3600" dirty="0"/>
              <a:t>Indicate the NIH Guidelines that are applicable to your work.  Click </a:t>
            </a:r>
            <a:r>
              <a:rPr lang="en-US" sz="3600" b="1" dirty="0"/>
              <a:t>Save &amp; Continue </a:t>
            </a:r>
            <a:r>
              <a:rPr lang="en-US" sz="3600" dirty="0"/>
              <a:t>to go to the next section.</a:t>
            </a:r>
          </a:p>
        </p:txBody>
      </p:sp>
      <p:pic>
        <p:nvPicPr>
          <p:cNvPr id="5" name="Content Placeholder 4">
            <a:extLst>
              <a:ext uri="{FF2B5EF4-FFF2-40B4-BE49-F238E27FC236}">
                <a16:creationId xmlns:a16="http://schemas.microsoft.com/office/drawing/2014/main" id="{69FB3011-A34A-411D-AA70-91206D692F5D}"/>
              </a:ext>
            </a:extLst>
          </p:cNvPr>
          <p:cNvPicPr>
            <a:picLocks noGrp="1" noChangeAspect="1"/>
          </p:cNvPicPr>
          <p:nvPr>
            <p:ph idx="1"/>
          </p:nvPr>
        </p:nvPicPr>
        <p:blipFill>
          <a:blip r:embed="rId2"/>
          <a:stretch>
            <a:fillRect/>
          </a:stretch>
        </p:blipFill>
        <p:spPr>
          <a:xfrm>
            <a:off x="955935" y="1690688"/>
            <a:ext cx="8814229" cy="4958004"/>
          </a:xfrm>
        </p:spPr>
      </p:pic>
    </p:spTree>
    <p:extLst>
      <p:ext uri="{BB962C8B-B14F-4D97-AF65-F5344CB8AC3E}">
        <p14:creationId xmlns:p14="http://schemas.microsoft.com/office/powerpoint/2010/main" val="2252862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E17A-3C18-4A48-BB2D-914BCEA4185B}"/>
              </a:ext>
            </a:extLst>
          </p:cNvPr>
          <p:cNvSpPr>
            <a:spLocks noGrp="1"/>
          </p:cNvSpPr>
          <p:nvPr>
            <p:ph type="title"/>
          </p:nvPr>
        </p:nvSpPr>
        <p:spPr>
          <a:xfrm>
            <a:off x="838200" y="365125"/>
            <a:ext cx="10515600" cy="1185379"/>
          </a:xfrm>
        </p:spPr>
        <p:txBody>
          <a:bodyPr>
            <a:normAutofit fontScale="90000"/>
          </a:bodyPr>
          <a:lstStyle/>
          <a:p>
            <a:r>
              <a:rPr lang="en-US" sz="4000" dirty="0"/>
              <a:t>Complete the Dual Use Research of Concern section and then click </a:t>
            </a:r>
            <a:r>
              <a:rPr lang="en-US" sz="4000" b="1" dirty="0"/>
              <a:t>Save &amp; Continue </a:t>
            </a:r>
            <a:r>
              <a:rPr lang="en-US" sz="4000" dirty="0"/>
              <a:t>to go to the next section</a:t>
            </a:r>
            <a:r>
              <a:rPr lang="en-US" dirty="0"/>
              <a:t>.</a:t>
            </a:r>
          </a:p>
        </p:txBody>
      </p:sp>
      <p:pic>
        <p:nvPicPr>
          <p:cNvPr id="5" name="Content Placeholder 4">
            <a:extLst>
              <a:ext uri="{FF2B5EF4-FFF2-40B4-BE49-F238E27FC236}">
                <a16:creationId xmlns:a16="http://schemas.microsoft.com/office/drawing/2014/main" id="{D26AE02E-AFBF-4380-815B-56A613713735}"/>
              </a:ext>
            </a:extLst>
          </p:cNvPr>
          <p:cNvPicPr>
            <a:picLocks noGrp="1" noChangeAspect="1"/>
          </p:cNvPicPr>
          <p:nvPr>
            <p:ph idx="1"/>
          </p:nvPr>
        </p:nvPicPr>
        <p:blipFill>
          <a:blip r:embed="rId2"/>
          <a:stretch>
            <a:fillRect/>
          </a:stretch>
        </p:blipFill>
        <p:spPr>
          <a:xfrm>
            <a:off x="975812" y="1550504"/>
            <a:ext cx="8903683" cy="5008322"/>
          </a:xfrm>
        </p:spPr>
      </p:pic>
    </p:spTree>
    <p:extLst>
      <p:ext uri="{BB962C8B-B14F-4D97-AF65-F5344CB8AC3E}">
        <p14:creationId xmlns:p14="http://schemas.microsoft.com/office/powerpoint/2010/main" val="1213793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558-03DA-4B41-A1FA-0A8AE8882D27}"/>
              </a:ext>
            </a:extLst>
          </p:cNvPr>
          <p:cNvSpPr>
            <a:spLocks noGrp="1"/>
          </p:cNvSpPr>
          <p:nvPr>
            <p:ph type="title"/>
          </p:nvPr>
        </p:nvSpPr>
        <p:spPr/>
        <p:txBody>
          <a:bodyPr>
            <a:noAutofit/>
          </a:bodyPr>
          <a:lstStyle/>
          <a:p>
            <a:r>
              <a:rPr lang="en-US" sz="3600" dirty="0"/>
              <a:t>For the Attachments section, upload any supporting documents for your BUA.  Click </a:t>
            </a:r>
            <a:r>
              <a:rPr lang="en-US" sz="3600" b="1" dirty="0"/>
              <a:t>Save &amp; Continue</a:t>
            </a:r>
            <a:r>
              <a:rPr lang="en-US" sz="3600" dirty="0"/>
              <a:t> to go to the next section.</a:t>
            </a:r>
          </a:p>
        </p:txBody>
      </p:sp>
      <p:pic>
        <p:nvPicPr>
          <p:cNvPr id="5" name="Content Placeholder 4">
            <a:extLst>
              <a:ext uri="{FF2B5EF4-FFF2-40B4-BE49-F238E27FC236}">
                <a16:creationId xmlns:a16="http://schemas.microsoft.com/office/drawing/2014/main" id="{D3016CE2-2409-4AED-971B-8C2830E94743}"/>
              </a:ext>
            </a:extLst>
          </p:cNvPr>
          <p:cNvPicPr>
            <a:picLocks noGrp="1" noChangeAspect="1"/>
          </p:cNvPicPr>
          <p:nvPr>
            <p:ph idx="1"/>
          </p:nvPr>
        </p:nvPicPr>
        <p:blipFill>
          <a:blip r:embed="rId2"/>
          <a:stretch>
            <a:fillRect/>
          </a:stretch>
        </p:blipFill>
        <p:spPr>
          <a:xfrm>
            <a:off x="955934" y="1775929"/>
            <a:ext cx="8646060" cy="4863409"/>
          </a:xfrm>
        </p:spPr>
      </p:pic>
    </p:spTree>
    <p:extLst>
      <p:ext uri="{BB962C8B-B14F-4D97-AF65-F5344CB8AC3E}">
        <p14:creationId xmlns:p14="http://schemas.microsoft.com/office/powerpoint/2010/main" val="4143563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1446-377E-46D9-ABC9-AF182D26DEC6}"/>
              </a:ext>
            </a:extLst>
          </p:cNvPr>
          <p:cNvSpPr>
            <a:spLocks noGrp="1"/>
          </p:cNvSpPr>
          <p:nvPr>
            <p:ph type="title"/>
          </p:nvPr>
        </p:nvSpPr>
        <p:spPr/>
        <p:txBody>
          <a:bodyPr>
            <a:normAutofit/>
          </a:bodyPr>
          <a:lstStyle/>
          <a:p>
            <a:r>
              <a:rPr lang="en-US" dirty="0"/>
              <a:t>Complete the certification for your BUA.  Click </a:t>
            </a:r>
            <a:r>
              <a:rPr lang="en-US" b="1" dirty="0"/>
              <a:t>Save &amp; Continue</a:t>
            </a:r>
            <a:r>
              <a:rPr lang="en-US" dirty="0"/>
              <a:t> to go to the next section.</a:t>
            </a:r>
          </a:p>
        </p:txBody>
      </p:sp>
      <p:pic>
        <p:nvPicPr>
          <p:cNvPr id="5" name="Content Placeholder 4">
            <a:extLst>
              <a:ext uri="{FF2B5EF4-FFF2-40B4-BE49-F238E27FC236}">
                <a16:creationId xmlns:a16="http://schemas.microsoft.com/office/drawing/2014/main" id="{F6A0176C-DC3A-4E7A-A989-00EC784240F9}"/>
              </a:ext>
            </a:extLst>
          </p:cNvPr>
          <p:cNvPicPr>
            <a:picLocks noGrp="1" noChangeAspect="1"/>
          </p:cNvPicPr>
          <p:nvPr>
            <p:ph idx="1"/>
          </p:nvPr>
        </p:nvPicPr>
        <p:blipFill>
          <a:blip r:embed="rId2"/>
          <a:stretch>
            <a:fillRect/>
          </a:stretch>
        </p:blipFill>
        <p:spPr>
          <a:xfrm>
            <a:off x="975813" y="1785869"/>
            <a:ext cx="8628391" cy="4853470"/>
          </a:xfrm>
        </p:spPr>
      </p:pic>
    </p:spTree>
    <p:extLst>
      <p:ext uri="{BB962C8B-B14F-4D97-AF65-F5344CB8AC3E}">
        <p14:creationId xmlns:p14="http://schemas.microsoft.com/office/powerpoint/2010/main" val="3869249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C7CD-86A8-4621-9646-875AF26ECD3F}"/>
              </a:ext>
            </a:extLst>
          </p:cNvPr>
          <p:cNvSpPr>
            <a:spLocks noGrp="1"/>
          </p:cNvSpPr>
          <p:nvPr>
            <p:ph type="title"/>
          </p:nvPr>
        </p:nvSpPr>
        <p:spPr/>
        <p:txBody>
          <a:bodyPr>
            <a:noAutofit/>
          </a:bodyPr>
          <a:lstStyle/>
          <a:p>
            <a:r>
              <a:rPr lang="en-US" sz="2800" dirty="0"/>
              <a:t>Please review the summary of your BUA and use the left navigation menu if you need to access specific sections.  Click </a:t>
            </a:r>
            <a:r>
              <a:rPr lang="en-US" sz="2800" b="1" dirty="0"/>
              <a:t>Submit for Review </a:t>
            </a:r>
            <a:r>
              <a:rPr lang="en-US" sz="2800" dirty="0"/>
              <a:t>when you are ready to submit the BUA to the IBC Administrator.</a:t>
            </a:r>
          </a:p>
        </p:txBody>
      </p:sp>
      <p:pic>
        <p:nvPicPr>
          <p:cNvPr id="5" name="Content Placeholder 4">
            <a:extLst>
              <a:ext uri="{FF2B5EF4-FFF2-40B4-BE49-F238E27FC236}">
                <a16:creationId xmlns:a16="http://schemas.microsoft.com/office/drawing/2014/main" id="{581BEC9E-B09C-413E-BF77-3F925D75BF0C}"/>
              </a:ext>
            </a:extLst>
          </p:cNvPr>
          <p:cNvPicPr>
            <a:picLocks noGrp="1" noChangeAspect="1"/>
          </p:cNvPicPr>
          <p:nvPr>
            <p:ph idx="1"/>
          </p:nvPr>
        </p:nvPicPr>
        <p:blipFill>
          <a:blip r:embed="rId2"/>
          <a:stretch>
            <a:fillRect/>
          </a:stretch>
        </p:blipFill>
        <p:spPr>
          <a:xfrm>
            <a:off x="955934" y="1855443"/>
            <a:ext cx="8540043" cy="4803774"/>
          </a:xfrm>
        </p:spPr>
      </p:pic>
    </p:spTree>
    <p:extLst>
      <p:ext uri="{BB962C8B-B14F-4D97-AF65-F5344CB8AC3E}">
        <p14:creationId xmlns:p14="http://schemas.microsoft.com/office/powerpoint/2010/main" val="2598094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D5F1-F913-4A5C-A8B3-E2DAA5F0F794}"/>
              </a:ext>
            </a:extLst>
          </p:cNvPr>
          <p:cNvSpPr>
            <a:spLocks noGrp="1"/>
          </p:cNvSpPr>
          <p:nvPr>
            <p:ph type="title"/>
          </p:nvPr>
        </p:nvSpPr>
        <p:spPr/>
        <p:txBody>
          <a:bodyPr/>
          <a:lstStyle/>
          <a:p>
            <a:r>
              <a:rPr lang="en-US" dirty="0"/>
              <a:t>Quick facts about the IBC BUA review process</a:t>
            </a:r>
          </a:p>
        </p:txBody>
      </p:sp>
      <p:sp>
        <p:nvSpPr>
          <p:cNvPr id="3" name="Content Placeholder 2">
            <a:extLst>
              <a:ext uri="{FF2B5EF4-FFF2-40B4-BE49-F238E27FC236}">
                <a16:creationId xmlns:a16="http://schemas.microsoft.com/office/drawing/2014/main" id="{009FB3E8-C8FF-4A30-9A12-D703BE2638B7}"/>
              </a:ext>
            </a:extLst>
          </p:cNvPr>
          <p:cNvSpPr>
            <a:spLocks noGrp="1"/>
          </p:cNvSpPr>
          <p:nvPr>
            <p:ph idx="1"/>
          </p:nvPr>
        </p:nvSpPr>
        <p:spPr/>
        <p:txBody>
          <a:bodyPr/>
          <a:lstStyle/>
          <a:p>
            <a:r>
              <a:rPr lang="en-US" dirty="0"/>
              <a:t>The Institutional Biosafety Committee (IBC) meets the 3</a:t>
            </a:r>
            <a:r>
              <a:rPr lang="en-US" baseline="30000" dirty="0"/>
              <a:t>rd</a:t>
            </a:r>
            <a:r>
              <a:rPr lang="en-US" dirty="0"/>
              <a:t> Wednesday of each month to review BUA’s for the work being performed on campus.</a:t>
            </a:r>
          </a:p>
          <a:p>
            <a:r>
              <a:rPr lang="en-US" dirty="0"/>
              <a:t>A Biosafety Inspection (BI) of your study locations will be done in conjunction with the IBC’s review.  Biosafety will contact you or your designee to schedule the BI.</a:t>
            </a:r>
          </a:p>
          <a:p>
            <a:r>
              <a:rPr lang="en-US" dirty="0"/>
              <a:t>Questions?  Please contact ibc@uci.edu.</a:t>
            </a:r>
          </a:p>
        </p:txBody>
      </p:sp>
    </p:spTree>
    <p:extLst>
      <p:ext uri="{BB962C8B-B14F-4D97-AF65-F5344CB8AC3E}">
        <p14:creationId xmlns:p14="http://schemas.microsoft.com/office/powerpoint/2010/main" val="2185035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357"/>
            <a:ext cx="10515600" cy="1133061"/>
          </a:xfrm>
        </p:spPr>
        <p:txBody>
          <a:bodyPr>
            <a:normAutofit fontScale="90000"/>
          </a:bodyPr>
          <a:lstStyle/>
          <a:p>
            <a:r>
              <a:rPr lang="en-US" dirty="0"/>
              <a:t>If you are renewing your BUA, select the Renewal button in the lower right corner of the page.</a:t>
            </a:r>
          </a:p>
        </p:txBody>
      </p:sp>
      <p:pic>
        <p:nvPicPr>
          <p:cNvPr id="6" name="Content Placeholder 5">
            <a:extLst>
              <a:ext uri="{FF2B5EF4-FFF2-40B4-BE49-F238E27FC236}">
                <a16:creationId xmlns:a16="http://schemas.microsoft.com/office/drawing/2014/main" id="{4FB34FA0-8DD9-42BD-99CD-1A1E4377505F}"/>
              </a:ext>
            </a:extLst>
          </p:cNvPr>
          <p:cNvPicPr>
            <a:picLocks noGrp="1" noChangeAspect="1"/>
          </p:cNvPicPr>
          <p:nvPr>
            <p:ph idx="1"/>
          </p:nvPr>
        </p:nvPicPr>
        <p:blipFill>
          <a:blip r:embed="rId2"/>
          <a:stretch>
            <a:fillRect/>
          </a:stretch>
        </p:blipFill>
        <p:spPr>
          <a:xfrm>
            <a:off x="993913" y="1530004"/>
            <a:ext cx="8994913" cy="5059639"/>
          </a:xfrm>
        </p:spPr>
      </p:pic>
      <p:sp>
        <p:nvSpPr>
          <p:cNvPr id="7" name="Rectangle 6">
            <a:extLst>
              <a:ext uri="{FF2B5EF4-FFF2-40B4-BE49-F238E27FC236}">
                <a16:creationId xmlns:a16="http://schemas.microsoft.com/office/drawing/2014/main" id="{F2B938D2-7AC9-4C1B-9BE0-DAD840A0D04F}"/>
              </a:ext>
            </a:extLst>
          </p:cNvPr>
          <p:cNvSpPr/>
          <p:nvPr/>
        </p:nvSpPr>
        <p:spPr>
          <a:xfrm>
            <a:off x="8902253" y="5965190"/>
            <a:ext cx="1086573" cy="41573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5">
            <a:extLst>
              <a:ext uri="{FF2B5EF4-FFF2-40B4-BE49-F238E27FC236}">
                <a16:creationId xmlns:a16="http://schemas.microsoft.com/office/drawing/2014/main" id="{D841775B-7A43-47EA-8778-0E3096EA46E4}"/>
              </a:ext>
            </a:extLst>
          </p:cNvPr>
          <p:cNvSpPr/>
          <p:nvPr/>
        </p:nvSpPr>
        <p:spPr>
          <a:xfrm>
            <a:off x="9392036" y="5359949"/>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317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7510"/>
          </a:xfrm>
        </p:spPr>
        <p:txBody>
          <a:bodyPr/>
          <a:lstStyle/>
          <a:p>
            <a:r>
              <a:rPr lang="en-US" dirty="0"/>
              <a:t>Click </a:t>
            </a:r>
            <a:r>
              <a:rPr lang="en-US" b="1" dirty="0"/>
              <a:t>Confirm </a:t>
            </a:r>
            <a:r>
              <a:rPr lang="en-US" dirty="0"/>
              <a:t>to start your renewal.</a:t>
            </a:r>
          </a:p>
        </p:txBody>
      </p:sp>
      <p:pic>
        <p:nvPicPr>
          <p:cNvPr id="5" name="Content Placeholder 4">
            <a:extLst>
              <a:ext uri="{FF2B5EF4-FFF2-40B4-BE49-F238E27FC236}">
                <a16:creationId xmlns:a16="http://schemas.microsoft.com/office/drawing/2014/main" id="{ADCA739C-E695-466F-A1B1-A7269D3E1FD4}"/>
              </a:ext>
            </a:extLst>
          </p:cNvPr>
          <p:cNvPicPr>
            <a:picLocks noGrp="1" noChangeAspect="1"/>
          </p:cNvPicPr>
          <p:nvPr>
            <p:ph idx="1"/>
          </p:nvPr>
        </p:nvPicPr>
        <p:blipFill>
          <a:blip r:embed="rId2"/>
          <a:stretch>
            <a:fillRect/>
          </a:stretch>
        </p:blipFill>
        <p:spPr>
          <a:xfrm>
            <a:off x="967409" y="1202636"/>
            <a:ext cx="9404868" cy="5290238"/>
          </a:xfrm>
        </p:spPr>
      </p:pic>
      <p:sp>
        <p:nvSpPr>
          <p:cNvPr id="6" name="Rectangle 5">
            <a:extLst>
              <a:ext uri="{FF2B5EF4-FFF2-40B4-BE49-F238E27FC236}">
                <a16:creationId xmlns:a16="http://schemas.microsoft.com/office/drawing/2014/main" id="{0DC0319D-5D4A-43A3-86F3-45FB32966A1F}"/>
              </a:ext>
            </a:extLst>
          </p:cNvPr>
          <p:cNvSpPr/>
          <p:nvPr/>
        </p:nvSpPr>
        <p:spPr>
          <a:xfrm>
            <a:off x="6725584" y="4166209"/>
            <a:ext cx="887790" cy="4455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5">
            <a:extLst>
              <a:ext uri="{FF2B5EF4-FFF2-40B4-BE49-F238E27FC236}">
                <a16:creationId xmlns:a16="http://schemas.microsoft.com/office/drawing/2014/main" id="{7677FA0A-437B-4FBC-B595-FD125E2972F0}"/>
              </a:ext>
            </a:extLst>
          </p:cNvPr>
          <p:cNvSpPr/>
          <p:nvPr/>
        </p:nvSpPr>
        <p:spPr>
          <a:xfrm>
            <a:off x="7115976" y="3609427"/>
            <a:ext cx="107006" cy="476655"/>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20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br>
              <a:rPr lang="en-US" sz="3200" dirty="0"/>
            </a:br>
            <a:r>
              <a:rPr lang="en-US" sz="3200" dirty="0"/>
              <a:t>Use </a:t>
            </a:r>
            <a:r>
              <a:rPr lang="en-US" sz="3200" b="1" dirty="0"/>
              <a:t>Select </a:t>
            </a:r>
            <a:r>
              <a:rPr lang="en-US" sz="3200" dirty="0"/>
              <a:t>to add an existing group in the system or use </a:t>
            </a:r>
            <a:r>
              <a:rPr lang="en-US" sz="3200" b="1" dirty="0"/>
              <a:t>Create </a:t>
            </a:r>
            <a:r>
              <a:rPr lang="en-US" sz="3200" dirty="0"/>
              <a:t>to start a new group.</a:t>
            </a:r>
            <a:br>
              <a:rPr lang="en-US" sz="2800" dirty="0"/>
            </a:br>
            <a:endParaRPr lang="en-US" sz="2800" dirty="0"/>
          </a:p>
        </p:txBody>
      </p:sp>
      <p:pic>
        <p:nvPicPr>
          <p:cNvPr id="4" name="Content Placeholder 3"/>
          <p:cNvPicPr>
            <a:picLocks noGrp="1" noChangeAspect="1"/>
          </p:cNvPicPr>
          <p:nvPr>
            <p:ph idx="1"/>
          </p:nvPr>
        </p:nvPicPr>
        <p:blipFill>
          <a:blip r:embed="rId2"/>
          <a:stretch>
            <a:fillRect/>
          </a:stretch>
        </p:blipFill>
        <p:spPr>
          <a:xfrm>
            <a:off x="970844" y="1913547"/>
            <a:ext cx="8243060" cy="4636721"/>
          </a:xfrm>
          <a:prstGeom prst="rect">
            <a:avLst/>
          </a:prstGeom>
        </p:spPr>
      </p:pic>
      <p:pic>
        <p:nvPicPr>
          <p:cNvPr id="5" name="Picture 4">
            <a:extLst>
              <a:ext uri="{FF2B5EF4-FFF2-40B4-BE49-F238E27FC236}">
                <a16:creationId xmlns:a16="http://schemas.microsoft.com/office/drawing/2014/main" id="{3F3D7EC2-60D8-49B4-B740-3143858862BF}"/>
              </a:ext>
            </a:extLst>
          </p:cNvPr>
          <p:cNvPicPr>
            <a:picLocks noChangeAspect="1"/>
          </p:cNvPicPr>
          <p:nvPr/>
        </p:nvPicPr>
        <p:blipFill>
          <a:blip r:embed="rId3"/>
          <a:stretch>
            <a:fillRect/>
          </a:stretch>
        </p:blipFill>
        <p:spPr>
          <a:xfrm>
            <a:off x="2499971" y="3622008"/>
            <a:ext cx="929029" cy="445047"/>
          </a:xfrm>
          <a:prstGeom prst="rect">
            <a:avLst/>
          </a:prstGeom>
        </p:spPr>
      </p:pic>
    </p:spTree>
    <p:extLst>
      <p:ext uri="{BB962C8B-B14F-4D97-AF65-F5344CB8AC3E}">
        <p14:creationId xmlns:p14="http://schemas.microsoft.com/office/powerpoint/2010/main" val="2161562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BC95-D065-4A55-9ACB-B9AA9A875C8B}"/>
              </a:ext>
            </a:extLst>
          </p:cNvPr>
          <p:cNvSpPr>
            <a:spLocks noGrp="1"/>
          </p:cNvSpPr>
          <p:nvPr>
            <p:ph type="title"/>
          </p:nvPr>
        </p:nvSpPr>
        <p:spPr>
          <a:xfrm>
            <a:off x="838200" y="298175"/>
            <a:ext cx="10515600" cy="1073426"/>
          </a:xfrm>
        </p:spPr>
        <p:txBody>
          <a:bodyPr>
            <a:normAutofit fontScale="90000"/>
          </a:bodyPr>
          <a:lstStyle/>
          <a:p>
            <a:r>
              <a:rPr lang="en-US" dirty="0"/>
              <a:t>For Renewals, provide the Project Title and project summary.</a:t>
            </a:r>
          </a:p>
        </p:txBody>
      </p:sp>
      <p:pic>
        <p:nvPicPr>
          <p:cNvPr id="5" name="Content Placeholder 4">
            <a:extLst>
              <a:ext uri="{FF2B5EF4-FFF2-40B4-BE49-F238E27FC236}">
                <a16:creationId xmlns:a16="http://schemas.microsoft.com/office/drawing/2014/main" id="{1EB2C632-C5D4-4ADD-9D7E-3CD7B1598393}"/>
              </a:ext>
            </a:extLst>
          </p:cNvPr>
          <p:cNvPicPr>
            <a:picLocks noGrp="1" noChangeAspect="1"/>
          </p:cNvPicPr>
          <p:nvPr>
            <p:ph idx="1"/>
          </p:nvPr>
        </p:nvPicPr>
        <p:blipFill>
          <a:blip r:embed="rId2"/>
          <a:stretch>
            <a:fillRect/>
          </a:stretch>
        </p:blipFill>
        <p:spPr>
          <a:xfrm>
            <a:off x="937591" y="1517512"/>
            <a:ext cx="9282165" cy="5221218"/>
          </a:xfrm>
        </p:spPr>
      </p:pic>
    </p:spTree>
    <p:extLst>
      <p:ext uri="{BB962C8B-B14F-4D97-AF65-F5344CB8AC3E}">
        <p14:creationId xmlns:p14="http://schemas.microsoft.com/office/powerpoint/2010/main" val="273482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6AB-B7DC-4F08-87E6-9375E12752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421EBE-066C-4478-9EC6-A2448D73E4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847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Click </a:t>
            </a:r>
            <a:r>
              <a:rPr lang="en-US" sz="4000" b="1" dirty="0"/>
              <a:t>Begin </a:t>
            </a:r>
            <a:r>
              <a:rPr lang="en-US" sz="4000" dirty="0"/>
              <a:t>to begin a new Biological Use Authorization (BUA).</a:t>
            </a:r>
          </a:p>
        </p:txBody>
      </p:sp>
      <p:pic>
        <p:nvPicPr>
          <p:cNvPr id="7" name="Content Placeholder 6"/>
          <p:cNvPicPr>
            <a:picLocks noGrp="1" noChangeAspect="1"/>
          </p:cNvPicPr>
          <p:nvPr>
            <p:ph idx="1"/>
          </p:nvPr>
        </p:nvPicPr>
        <p:blipFill>
          <a:blip r:embed="rId2"/>
          <a:stretch>
            <a:fillRect/>
          </a:stretch>
        </p:blipFill>
        <p:spPr>
          <a:xfrm>
            <a:off x="941494" y="1593735"/>
            <a:ext cx="8732352" cy="4911948"/>
          </a:xfrm>
          <a:prstGeom prst="rect">
            <a:avLst/>
          </a:prstGeom>
        </p:spPr>
      </p:pic>
      <p:pic>
        <p:nvPicPr>
          <p:cNvPr id="8" name="Picture 7"/>
          <p:cNvPicPr>
            <a:picLocks noChangeAspect="1"/>
          </p:cNvPicPr>
          <p:nvPr/>
        </p:nvPicPr>
        <p:blipFill>
          <a:blip r:embed="rId3"/>
          <a:stretch>
            <a:fillRect/>
          </a:stretch>
        </p:blipFill>
        <p:spPr>
          <a:xfrm>
            <a:off x="8914858" y="5888130"/>
            <a:ext cx="951058" cy="445047"/>
          </a:xfrm>
          <a:prstGeom prst="rect">
            <a:avLst/>
          </a:prstGeom>
        </p:spPr>
      </p:pic>
      <p:pic>
        <p:nvPicPr>
          <p:cNvPr id="9" name="Picture 8"/>
          <p:cNvPicPr>
            <a:picLocks noChangeAspect="1"/>
          </p:cNvPicPr>
          <p:nvPr/>
        </p:nvPicPr>
        <p:blipFill>
          <a:blip r:embed="rId4"/>
          <a:stretch>
            <a:fillRect/>
          </a:stretch>
        </p:blipFill>
        <p:spPr>
          <a:xfrm>
            <a:off x="9289794" y="5363829"/>
            <a:ext cx="201185" cy="524301"/>
          </a:xfrm>
          <a:prstGeom prst="rect">
            <a:avLst/>
          </a:prstGeom>
        </p:spPr>
      </p:pic>
    </p:spTree>
    <p:extLst>
      <p:ext uri="{BB962C8B-B14F-4D97-AF65-F5344CB8AC3E}">
        <p14:creationId xmlns:p14="http://schemas.microsoft.com/office/powerpoint/2010/main" val="230679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6876"/>
          </a:xfrm>
        </p:spPr>
        <p:txBody>
          <a:bodyPr>
            <a:noAutofit/>
          </a:bodyPr>
          <a:lstStyle/>
          <a:p>
            <a:r>
              <a:rPr lang="en-US" sz="3600" dirty="0"/>
              <a:t>Type in the person’s last name to search for them and click </a:t>
            </a:r>
            <a:r>
              <a:rPr lang="en-US" sz="3600" b="1" dirty="0"/>
              <a:t>Save </a:t>
            </a:r>
            <a:r>
              <a:rPr lang="en-US" sz="3600" dirty="0"/>
              <a:t>to add the person.  Click </a:t>
            </a:r>
            <a:r>
              <a:rPr lang="en-US" sz="3600" b="1" dirty="0"/>
              <a:t>Continue</a:t>
            </a:r>
            <a:r>
              <a:rPr lang="en-US" sz="3600" dirty="0"/>
              <a:t> when you are ready to go to the next section.</a:t>
            </a:r>
          </a:p>
        </p:txBody>
      </p:sp>
      <p:pic>
        <p:nvPicPr>
          <p:cNvPr id="9" name="Content Placeholder 8">
            <a:extLst>
              <a:ext uri="{FF2B5EF4-FFF2-40B4-BE49-F238E27FC236}">
                <a16:creationId xmlns:a16="http://schemas.microsoft.com/office/drawing/2014/main" id="{39133C38-E2C2-4F14-A0A8-34D05B81F241}"/>
              </a:ext>
            </a:extLst>
          </p:cNvPr>
          <p:cNvPicPr>
            <a:picLocks noGrp="1" noChangeAspect="1"/>
          </p:cNvPicPr>
          <p:nvPr>
            <p:ph idx="1"/>
          </p:nvPr>
        </p:nvPicPr>
        <p:blipFill>
          <a:blip r:embed="rId2"/>
          <a:stretch>
            <a:fillRect/>
          </a:stretch>
        </p:blipFill>
        <p:spPr>
          <a:xfrm>
            <a:off x="945995" y="1948715"/>
            <a:ext cx="8250537" cy="4640927"/>
          </a:xfrm>
        </p:spPr>
      </p:pic>
      <p:sp>
        <p:nvSpPr>
          <p:cNvPr id="10" name="Rectangle 9">
            <a:extLst>
              <a:ext uri="{FF2B5EF4-FFF2-40B4-BE49-F238E27FC236}">
                <a16:creationId xmlns:a16="http://schemas.microsoft.com/office/drawing/2014/main" id="{B7C02DDC-F4D7-4024-9CD5-B3C21308006F}"/>
              </a:ext>
            </a:extLst>
          </p:cNvPr>
          <p:cNvSpPr/>
          <p:nvPr/>
        </p:nvSpPr>
        <p:spPr>
          <a:xfrm>
            <a:off x="8470256" y="6035810"/>
            <a:ext cx="726276" cy="3891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7">
            <a:extLst>
              <a:ext uri="{FF2B5EF4-FFF2-40B4-BE49-F238E27FC236}">
                <a16:creationId xmlns:a16="http://schemas.microsoft.com/office/drawing/2014/main" id="{99B84E19-7243-4042-BD3A-4E300DE80B3D}"/>
              </a:ext>
            </a:extLst>
          </p:cNvPr>
          <p:cNvSpPr/>
          <p:nvPr/>
        </p:nvSpPr>
        <p:spPr>
          <a:xfrm>
            <a:off x="8775929" y="5482655"/>
            <a:ext cx="114929" cy="443098"/>
          </a:xfrm>
          <a:prstGeom prst="downArrow">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53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905"/>
            <a:ext cx="10515600" cy="1689916"/>
          </a:xfrm>
        </p:spPr>
        <p:txBody>
          <a:bodyPr>
            <a:noAutofit/>
          </a:bodyPr>
          <a:lstStyle/>
          <a:p>
            <a:r>
              <a:rPr lang="en-US" sz="2800" dirty="0"/>
              <a:t>For the Locations section, enter the building name under </a:t>
            </a:r>
            <a:r>
              <a:rPr lang="en-US" sz="2800" b="1" dirty="0"/>
              <a:t>Search Building </a:t>
            </a:r>
            <a:r>
              <a:rPr lang="en-US" sz="2800" dirty="0"/>
              <a:t>and then the Room number in the </a:t>
            </a:r>
            <a:r>
              <a:rPr lang="en-US" sz="2800" b="1" dirty="0"/>
              <a:t>Search Room </a:t>
            </a:r>
            <a:r>
              <a:rPr lang="en-US" sz="2800" dirty="0"/>
              <a:t>field to pull up the location.  If the system cannot bring up your building name or room number, please contact ibc@uci.edu.</a:t>
            </a:r>
          </a:p>
        </p:txBody>
      </p:sp>
      <p:pic>
        <p:nvPicPr>
          <p:cNvPr id="7" name="Content Placeholder 6"/>
          <p:cNvPicPr>
            <a:picLocks noGrp="1" noChangeAspect="1"/>
          </p:cNvPicPr>
          <p:nvPr>
            <p:ph idx="1"/>
          </p:nvPr>
        </p:nvPicPr>
        <p:blipFill>
          <a:blip r:embed="rId2"/>
          <a:stretch>
            <a:fillRect/>
          </a:stretch>
        </p:blipFill>
        <p:spPr>
          <a:xfrm>
            <a:off x="953609" y="2046543"/>
            <a:ext cx="8180537" cy="4601552"/>
          </a:xfrm>
          <a:prstGeom prst="rect">
            <a:avLst/>
          </a:prstGeom>
        </p:spPr>
      </p:pic>
    </p:spTree>
    <p:extLst>
      <p:ext uri="{BB962C8B-B14F-4D97-AF65-F5344CB8AC3E}">
        <p14:creationId xmlns:p14="http://schemas.microsoft.com/office/powerpoint/2010/main" val="90106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Provide the requested information for the </a:t>
            </a:r>
            <a:br>
              <a:rPr lang="en-US" sz="4000" dirty="0"/>
            </a:br>
            <a:r>
              <a:rPr lang="en-US" sz="4000" dirty="0"/>
              <a:t>Study Location.</a:t>
            </a:r>
          </a:p>
        </p:txBody>
      </p:sp>
      <p:pic>
        <p:nvPicPr>
          <p:cNvPr id="4" name="Content Placeholder 3"/>
          <p:cNvPicPr>
            <a:picLocks noGrp="1" noChangeAspect="1"/>
          </p:cNvPicPr>
          <p:nvPr>
            <p:ph idx="1"/>
          </p:nvPr>
        </p:nvPicPr>
        <p:blipFill>
          <a:blip r:embed="rId2"/>
          <a:stretch>
            <a:fillRect/>
          </a:stretch>
        </p:blipFill>
        <p:spPr>
          <a:xfrm>
            <a:off x="838200" y="1843209"/>
            <a:ext cx="8534400" cy="4800600"/>
          </a:xfrm>
          <a:prstGeom prst="rect">
            <a:avLst/>
          </a:prstGeom>
        </p:spPr>
      </p:pic>
    </p:spTree>
    <p:extLst>
      <p:ext uri="{BB962C8B-B14F-4D97-AF65-F5344CB8AC3E}">
        <p14:creationId xmlns:p14="http://schemas.microsoft.com/office/powerpoint/2010/main" val="237587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a:t>
            </a:r>
            <a:r>
              <a:rPr lang="en-US" b="1" dirty="0"/>
              <a:t>Save </a:t>
            </a:r>
            <a:r>
              <a:rPr lang="en-US" dirty="0"/>
              <a:t>to add this study location to </a:t>
            </a:r>
            <a:br>
              <a:rPr lang="en-US" dirty="0"/>
            </a:br>
            <a:r>
              <a:rPr lang="en-US" dirty="0"/>
              <a:t>your BUA.</a:t>
            </a:r>
          </a:p>
        </p:txBody>
      </p:sp>
      <p:pic>
        <p:nvPicPr>
          <p:cNvPr id="4" name="Content Placeholder 3"/>
          <p:cNvPicPr>
            <a:picLocks noGrp="1" noChangeAspect="1"/>
          </p:cNvPicPr>
          <p:nvPr>
            <p:ph idx="1"/>
          </p:nvPr>
        </p:nvPicPr>
        <p:blipFill>
          <a:blip r:embed="rId2"/>
          <a:stretch>
            <a:fillRect/>
          </a:stretch>
        </p:blipFill>
        <p:spPr>
          <a:xfrm>
            <a:off x="962486" y="1669501"/>
            <a:ext cx="8882849" cy="4996602"/>
          </a:xfrm>
          <a:prstGeom prst="rect">
            <a:avLst/>
          </a:prstGeom>
        </p:spPr>
      </p:pic>
      <p:pic>
        <p:nvPicPr>
          <p:cNvPr id="5" name="Picture 4"/>
          <p:cNvPicPr>
            <a:picLocks noChangeAspect="1"/>
          </p:cNvPicPr>
          <p:nvPr/>
        </p:nvPicPr>
        <p:blipFill>
          <a:blip r:embed="rId3"/>
          <a:stretch>
            <a:fillRect/>
          </a:stretch>
        </p:blipFill>
        <p:spPr>
          <a:xfrm>
            <a:off x="2592784" y="4435830"/>
            <a:ext cx="700832" cy="445047"/>
          </a:xfrm>
          <a:prstGeom prst="rect">
            <a:avLst/>
          </a:prstGeom>
        </p:spPr>
      </p:pic>
      <p:pic>
        <p:nvPicPr>
          <p:cNvPr id="6" name="Picture 5"/>
          <p:cNvPicPr>
            <a:picLocks noChangeAspect="1"/>
          </p:cNvPicPr>
          <p:nvPr/>
        </p:nvPicPr>
        <p:blipFill>
          <a:blip r:embed="rId4"/>
          <a:stretch>
            <a:fillRect/>
          </a:stretch>
        </p:blipFill>
        <p:spPr>
          <a:xfrm>
            <a:off x="2842607" y="3841575"/>
            <a:ext cx="201185" cy="524301"/>
          </a:xfrm>
          <a:prstGeom prst="rect">
            <a:avLst/>
          </a:prstGeom>
        </p:spPr>
      </p:pic>
    </p:spTree>
    <p:extLst>
      <p:ext uri="{BB962C8B-B14F-4D97-AF65-F5344CB8AC3E}">
        <p14:creationId xmlns:p14="http://schemas.microsoft.com/office/powerpoint/2010/main" val="133607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890</Words>
  <Application>Microsoft Office PowerPoint</Application>
  <PresentationFormat>Widescreen</PresentationFormat>
  <Paragraphs>45</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PowerPoint Presentation</vt:lpstr>
      <vt:lpstr>Log into RSS-BIO at: https://app.riskandsafety.com </vt:lpstr>
      <vt:lpstr> Use Quick Links to select “Begin a Biological Use Authorization (Research)”. </vt:lpstr>
      <vt:lpstr> Use Select to add an existing group in the system or use Create to start a new group. </vt:lpstr>
      <vt:lpstr>Click Begin to begin a new Biological Use Authorization (BUA).</vt:lpstr>
      <vt:lpstr>Type in the person’s last name to search for them and click Save to add the person.  Click Continue when you are ready to go to the next section.</vt:lpstr>
      <vt:lpstr>For the Locations section, enter the building name under Search Building and then the Room number in the Search Room field to pull up the location.  If the system cannot bring up your building name or room number, please contact ibc@uci.edu.</vt:lpstr>
      <vt:lpstr>Provide the requested information for the  Study Location.</vt:lpstr>
      <vt:lpstr>Click Save to add this study location to  your BUA.</vt:lpstr>
      <vt:lpstr>Click Continue to go to the next section.</vt:lpstr>
      <vt:lpstr>Project Overview:  Provide the Project Title and a summary of your research goals and specific objectives.  Click Save and Continue to move to the next section.</vt:lpstr>
      <vt:lpstr>Provide the Training and Occupational Health information  for your BUA and then click Save &amp; Continue to go to the  next section.</vt:lpstr>
      <vt:lpstr>Type in the agent or material name in the Search Items field.</vt:lpstr>
      <vt:lpstr>Click on the correct name in the dropdown menu.</vt:lpstr>
      <vt:lpstr>Provide the Risk Group and locations of the agent. Click Done and repeat process again to add all your agents and materials.</vt:lpstr>
      <vt:lpstr>Click Save &amp; Continue to move to the next section.</vt:lpstr>
      <vt:lpstr> Complete this section for the Use of Recombinant and/or Synthetic Nucleic Acids and then click Save &amp; Continue. </vt:lpstr>
      <vt:lpstr>Click No if your project does not involve the use of vertebrate or invertebrate animals.  Click Save &amp; Continue to go to the next section.</vt:lpstr>
      <vt:lpstr>If your BUA does have animal work, check Yes and answer the questions that appear.  Click Save &amp; Continue to go to the next Section.</vt:lpstr>
      <vt:lpstr>Check No if your study does not use arthropods and click Save &amp; Continue to go to the next section.</vt:lpstr>
      <vt:lpstr>Check Yes if your study uses arthropods and complete the questions that appear.  Click Save &amp; Continue to go to the next section.</vt:lpstr>
      <vt:lpstr>Check No if your study does not work with plants.  Check Save &amp; Continue to go to the next section.</vt:lpstr>
      <vt:lpstr>Check Yes if your study uses transgenic plants and complete the questions that appear.  Click Save &amp; Continue to go to the next section.</vt:lpstr>
      <vt:lpstr>Check Yes if your study uses Select Agents/ Toxins and complete the questions that appear.  Click Save &amp; Continue to go to the next section.</vt:lpstr>
      <vt:lpstr>Check Yes if your study uses Human/ Non-Human Primate materials and complete the questions that appear.  Click Save &amp; Continue to go to the next section.</vt:lpstr>
      <vt:lpstr>Complete the Project Description section by describing the research goals, design and methods.  Click Save &amp; Continue to go to the next section.</vt:lpstr>
      <vt:lpstr>Complete the Personal Protective Equipment (PPE) Section and confirm your lab is using the Standard Requirements.  Click Save &amp; Continue to go to the next section.</vt:lpstr>
      <vt:lpstr>Complete the Engineered Sharps Section and click Save &amp; Continue.</vt:lpstr>
      <vt:lpstr>Complete the Disinfectant and Waste Disposal section and click Save &amp; Continue.</vt:lpstr>
      <vt:lpstr>Complete the Transportation and Shipping section and confirm that the lab will follow the guidelines for transporting biological materials outside the lab.  Click Save &amp; Continue to go to the next section.</vt:lpstr>
      <vt:lpstr>Complete the Reporting Requirements for Accidental Exposures section and click Save &amp; Continue.</vt:lpstr>
      <vt:lpstr>Indicate the NIH Guidelines that are applicable to your work.  Click Save &amp; Continue to go to the next section.</vt:lpstr>
      <vt:lpstr>Complete the Dual Use Research of Concern section and then click Save &amp; Continue to go to the next section.</vt:lpstr>
      <vt:lpstr>For the Attachments section, upload any supporting documents for your BUA.  Click Save &amp; Continue to go to the next section.</vt:lpstr>
      <vt:lpstr>Complete the certification for your BUA.  Click Save &amp; Continue to go to the next section.</vt:lpstr>
      <vt:lpstr>Please review the summary of your BUA and use the left navigation menu if you need to access specific sections.  Click Submit for Review when you are ready to submit the BUA to the IBC Administrator.</vt:lpstr>
      <vt:lpstr>Quick facts about the IBC BUA review process</vt:lpstr>
      <vt:lpstr>If you are renewing your BUA, select the Renewal button in the lower right corner of the page.</vt:lpstr>
      <vt:lpstr>Click Confirm to start your renewal.</vt:lpstr>
      <vt:lpstr>For Renewals, provide the Project Title and project summary.</vt:lpstr>
      <vt:lpstr>PowerPoint Presentation</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Chia-Ho Lee</dc:creator>
  <cp:lastModifiedBy>Alice Chia-Ho Lee</cp:lastModifiedBy>
  <cp:revision>117</cp:revision>
  <dcterms:created xsi:type="dcterms:W3CDTF">2020-10-09T09:55:07Z</dcterms:created>
  <dcterms:modified xsi:type="dcterms:W3CDTF">2021-02-03T11:32:05Z</dcterms:modified>
</cp:coreProperties>
</file>