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61" r:id="rId3"/>
    <p:sldId id="263" r:id="rId4"/>
    <p:sldId id="284" r:id="rId5"/>
    <p:sldId id="285" r:id="rId6"/>
    <p:sldId id="320" r:id="rId7"/>
    <p:sldId id="344" r:id="rId8"/>
    <p:sldId id="289" r:id="rId9"/>
    <p:sldId id="288" r:id="rId10"/>
    <p:sldId id="286" r:id="rId11"/>
    <p:sldId id="295" r:id="rId12"/>
    <p:sldId id="301" r:id="rId13"/>
    <p:sldId id="345" r:id="rId14"/>
    <p:sldId id="303" r:id="rId15"/>
    <p:sldId id="304" r:id="rId16"/>
    <p:sldId id="323" r:id="rId17"/>
    <p:sldId id="325" r:id="rId18"/>
    <p:sldId id="315" r:id="rId19"/>
    <p:sldId id="317" r:id="rId20"/>
    <p:sldId id="318" r:id="rId21"/>
    <p:sldId id="327" r:id="rId22"/>
    <p:sldId id="330" r:id="rId23"/>
    <p:sldId id="329" r:id="rId24"/>
    <p:sldId id="332" r:id="rId25"/>
    <p:sldId id="331" r:id="rId26"/>
    <p:sldId id="334" r:id="rId27"/>
    <p:sldId id="328" r:id="rId28"/>
    <p:sldId id="333" r:id="rId29"/>
    <p:sldId id="335" r:id="rId30"/>
    <p:sldId id="337" r:id="rId31"/>
    <p:sldId id="338" r:id="rId32"/>
    <p:sldId id="339" r:id="rId33"/>
    <p:sldId id="340" r:id="rId34"/>
    <p:sldId id="33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415318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76274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48843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50979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294422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02707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48EA3-8099-4D98-8F06-5A726C2E680C}"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49245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48EA3-8099-4D98-8F06-5A726C2E680C}"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2492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48EA3-8099-4D98-8F06-5A726C2E680C}"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31154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19560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49392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48EA3-8099-4D98-8F06-5A726C2E680C}"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1B0BA-9241-473D-9E39-1F622F7ACF97}" type="slidenum">
              <a:rPr lang="en-US" smtClean="0"/>
              <a:t>‹#›</a:t>
            </a:fld>
            <a:endParaRPr lang="en-US"/>
          </a:p>
        </p:txBody>
      </p:sp>
    </p:spTree>
    <p:extLst>
      <p:ext uri="{BB962C8B-B14F-4D97-AF65-F5344CB8AC3E}">
        <p14:creationId xmlns:p14="http://schemas.microsoft.com/office/powerpoint/2010/main" val="417358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pp.riskandsafet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840AC-3374-4C6A-989B-4547EFF0BC3B}"/>
              </a:ext>
            </a:extLst>
          </p:cNvPr>
          <p:cNvSpPr>
            <a:spLocks noGrp="1"/>
          </p:cNvSpPr>
          <p:nvPr>
            <p:ph idx="1"/>
          </p:nvPr>
        </p:nvSpPr>
        <p:spPr>
          <a:xfrm>
            <a:off x="1430784" y="1633492"/>
            <a:ext cx="9330431" cy="3460072"/>
          </a:xfrm>
        </p:spPr>
        <p:txBody>
          <a:bodyPr>
            <a:normAutofit/>
          </a:bodyPr>
          <a:lstStyle/>
          <a:p>
            <a:pPr marL="0" indent="0" algn="ctr">
              <a:buNone/>
            </a:pPr>
            <a:r>
              <a:rPr lang="en-US" sz="6000" dirty="0"/>
              <a:t>How to Submit your Biological Use Authorization (BUA) Renewal</a:t>
            </a:r>
          </a:p>
          <a:p>
            <a:pPr marL="0" indent="0" algn="ctr">
              <a:buNone/>
            </a:pPr>
            <a:endParaRPr lang="en-US" sz="6000" dirty="0"/>
          </a:p>
        </p:txBody>
      </p:sp>
    </p:spTree>
    <p:extLst>
      <p:ext uri="{BB962C8B-B14F-4D97-AF65-F5344CB8AC3E}">
        <p14:creationId xmlns:p14="http://schemas.microsoft.com/office/powerpoint/2010/main" val="196874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Provide the requested information for the </a:t>
            </a:r>
            <a:br>
              <a:rPr lang="en-US" sz="4000" dirty="0"/>
            </a:br>
            <a:r>
              <a:rPr lang="en-US" sz="4000" dirty="0"/>
              <a:t>Study Location.</a:t>
            </a:r>
          </a:p>
        </p:txBody>
      </p:sp>
      <p:pic>
        <p:nvPicPr>
          <p:cNvPr id="4" name="Content Placeholder 3"/>
          <p:cNvPicPr>
            <a:picLocks noGrp="1" noChangeAspect="1"/>
          </p:cNvPicPr>
          <p:nvPr>
            <p:ph idx="1"/>
          </p:nvPr>
        </p:nvPicPr>
        <p:blipFill>
          <a:blip r:embed="rId2"/>
          <a:stretch>
            <a:fillRect/>
          </a:stretch>
        </p:blipFill>
        <p:spPr>
          <a:xfrm>
            <a:off x="838200" y="1843209"/>
            <a:ext cx="8534400" cy="4800600"/>
          </a:xfrm>
          <a:prstGeom prst="rect">
            <a:avLst/>
          </a:prstGeom>
        </p:spPr>
      </p:pic>
    </p:spTree>
    <p:extLst>
      <p:ext uri="{BB962C8B-B14F-4D97-AF65-F5344CB8AC3E}">
        <p14:creationId xmlns:p14="http://schemas.microsoft.com/office/powerpoint/2010/main" val="2375878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2957"/>
          </a:xfrm>
        </p:spPr>
        <p:txBody>
          <a:bodyPr>
            <a:noAutofit/>
          </a:bodyPr>
          <a:lstStyle/>
          <a:p>
            <a:r>
              <a:rPr lang="en-US" sz="3600" dirty="0"/>
              <a:t>Click </a:t>
            </a:r>
            <a:r>
              <a:rPr lang="en-US" sz="3600" b="1" dirty="0"/>
              <a:t>Save </a:t>
            </a:r>
            <a:r>
              <a:rPr lang="en-US" sz="3600" dirty="0"/>
              <a:t>to add this study location to your BUA and then click </a:t>
            </a:r>
            <a:r>
              <a:rPr lang="en-US" sz="3600" b="1" dirty="0"/>
              <a:t>Continue</a:t>
            </a:r>
            <a:r>
              <a:rPr lang="en-US" sz="3600" dirty="0"/>
              <a:t> to go to the next section.</a:t>
            </a:r>
          </a:p>
        </p:txBody>
      </p:sp>
      <p:pic>
        <p:nvPicPr>
          <p:cNvPr id="4" name="Content Placeholder 3"/>
          <p:cNvPicPr>
            <a:picLocks noGrp="1" noChangeAspect="1"/>
          </p:cNvPicPr>
          <p:nvPr>
            <p:ph idx="1"/>
          </p:nvPr>
        </p:nvPicPr>
        <p:blipFill>
          <a:blip r:embed="rId2"/>
          <a:stretch>
            <a:fillRect/>
          </a:stretch>
        </p:blipFill>
        <p:spPr>
          <a:xfrm>
            <a:off x="962486" y="1669501"/>
            <a:ext cx="8882849" cy="4996602"/>
          </a:xfrm>
          <a:prstGeom prst="rect">
            <a:avLst/>
          </a:prstGeom>
        </p:spPr>
      </p:pic>
      <p:pic>
        <p:nvPicPr>
          <p:cNvPr id="5" name="Picture 4"/>
          <p:cNvPicPr>
            <a:picLocks noChangeAspect="1"/>
          </p:cNvPicPr>
          <p:nvPr/>
        </p:nvPicPr>
        <p:blipFill>
          <a:blip r:embed="rId3"/>
          <a:stretch>
            <a:fillRect/>
          </a:stretch>
        </p:blipFill>
        <p:spPr>
          <a:xfrm>
            <a:off x="2592784" y="4435830"/>
            <a:ext cx="700832" cy="445047"/>
          </a:xfrm>
          <a:prstGeom prst="rect">
            <a:avLst/>
          </a:prstGeom>
        </p:spPr>
      </p:pic>
      <p:pic>
        <p:nvPicPr>
          <p:cNvPr id="6" name="Picture 5"/>
          <p:cNvPicPr>
            <a:picLocks noChangeAspect="1"/>
          </p:cNvPicPr>
          <p:nvPr/>
        </p:nvPicPr>
        <p:blipFill>
          <a:blip r:embed="rId4"/>
          <a:stretch>
            <a:fillRect/>
          </a:stretch>
        </p:blipFill>
        <p:spPr>
          <a:xfrm>
            <a:off x="2842607" y="3841575"/>
            <a:ext cx="201185" cy="524301"/>
          </a:xfrm>
          <a:prstGeom prst="rect">
            <a:avLst/>
          </a:prstGeom>
        </p:spPr>
      </p:pic>
    </p:spTree>
    <p:extLst>
      <p:ext uri="{BB962C8B-B14F-4D97-AF65-F5344CB8AC3E}">
        <p14:creationId xmlns:p14="http://schemas.microsoft.com/office/powerpoint/2010/main" val="133607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93893" cy="1325563"/>
          </a:xfrm>
        </p:spPr>
        <p:txBody>
          <a:bodyPr>
            <a:noAutofit/>
          </a:bodyPr>
          <a:lstStyle/>
          <a:p>
            <a:r>
              <a:rPr lang="en-US" sz="3200" dirty="0"/>
              <a:t>Review the Training and Occupational Health information </a:t>
            </a:r>
            <a:br>
              <a:rPr lang="en-US" sz="3200" dirty="0"/>
            </a:br>
            <a:r>
              <a:rPr lang="en-US" sz="3200" dirty="0"/>
              <a:t>for your BUA, make any needed changes and then click </a:t>
            </a:r>
            <a:r>
              <a:rPr lang="en-US" sz="3200" b="1" dirty="0"/>
              <a:t>Save &amp; Continue</a:t>
            </a:r>
            <a:r>
              <a:rPr lang="en-US" sz="3200" dirty="0"/>
              <a:t> to go to the next section.</a:t>
            </a:r>
          </a:p>
        </p:txBody>
      </p:sp>
      <p:pic>
        <p:nvPicPr>
          <p:cNvPr id="7" name="Content Placeholder 6">
            <a:extLst>
              <a:ext uri="{FF2B5EF4-FFF2-40B4-BE49-F238E27FC236}">
                <a16:creationId xmlns:a16="http://schemas.microsoft.com/office/drawing/2014/main" id="{F66B376D-E717-480B-866E-38AEC9D6396E}"/>
              </a:ext>
            </a:extLst>
          </p:cNvPr>
          <p:cNvPicPr>
            <a:picLocks noGrp="1" noChangeAspect="1"/>
          </p:cNvPicPr>
          <p:nvPr>
            <p:ph idx="1"/>
          </p:nvPr>
        </p:nvPicPr>
        <p:blipFill>
          <a:blip r:embed="rId2"/>
          <a:stretch>
            <a:fillRect/>
          </a:stretch>
        </p:blipFill>
        <p:spPr>
          <a:xfrm>
            <a:off x="954873" y="1823853"/>
            <a:ext cx="8744594" cy="4918834"/>
          </a:xfrm>
        </p:spPr>
      </p:pic>
    </p:spTree>
    <p:extLst>
      <p:ext uri="{BB962C8B-B14F-4D97-AF65-F5344CB8AC3E}">
        <p14:creationId xmlns:p14="http://schemas.microsoft.com/office/powerpoint/2010/main" val="141603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F9AAC-B885-47EA-BCAA-0A1B2186B67D}"/>
              </a:ext>
            </a:extLst>
          </p:cNvPr>
          <p:cNvSpPr>
            <a:spLocks noGrp="1"/>
          </p:cNvSpPr>
          <p:nvPr>
            <p:ph type="title"/>
          </p:nvPr>
        </p:nvSpPr>
        <p:spPr/>
        <p:txBody>
          <a:bodyPr>
            <a:noAutofit/>
          </a:bodyPr>
          <a:lstStyle/>
          <a:p>
            <a:r>
              <a:rPr lang="en-US" sz="3200" dirty="0"/>
              <a:t>Review the list of agents and materials used by your study and make any changes needed.  Click </a:t>
            </a:r>
            <a:r>
              <a:rPr lang="en-US" sz="3200" b="1" dirty="0"/>
              <a:t>Save &amp; Continue </a:t>
            </a:r>
            <a:r>
              <a:rPr lang="en-US" sz="3200" dirty="0"/>
              <a:t>to move to the next section.</a:t>
            </a:r>
          </a:p>
        </p:txBody>
      </p:sp>
      <p:pic>
        <p:nvPicPr>
          <p:cNvPr id="4" name="Content Placeholder 4">
            <a:extLst>
              <a:ext uri="{FF2B5EF4-FFF2-40B4-BE49-F238E27FC236}">
                <a16:creationId xmlns:a16="http://schemas.microsoft.com/office/drawing/2014/main" id="{EC649B9F-037E-4D41-AE43-1F39A76639C8}"/>
              </a:ext>
            </a:extLst>
          </p:cNvPr>
          <p:cNvPicPr>
            <a:picLocks noGrp="1" noChangeAspect="1"/>
          </p:cNvPicPr>
          <p:nvPr>
            <p:ph idx="1"/>
          </p:nvPr>
        </p:nvPicPr>
        <p:blipFill>
          <a:blip r:embed="rId2"/>
          <a:stretch>
            <a:fillRect/>
          </a:stretch>
        </p:blipFill>
        <p:spPr>
          <a:xfrm>
            <a:off x="945996" y="1785868"/>
            <a:ext cx="8368012" cy="4707007"/>
          </a:xfrm>
        </p:spPr>
      </p:pic>
    </p:spTree>
    <p:extLst>
      <p:ext uri="{BB962C8B-B14F-4D97-AF65-F5344CB8AC3E}">
        <p14:creationId xmlns:p14="http://schemas.microsoft.com/office/powerpoint/2010/main" val="30146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add a new agent, type the agent name into the </a:t>
            </a:r>
            <a:r>
              <a:rPr lang="en-US" b="1" dirty="0"/>
              <a:t>Search Items </a:t>
            </a:r>
            <a:r>
              <a:rPr lang="en-US" dirty="0"/>
              <a:t>field.</a:t>
            </a:r>
          </a:p>
        </p:txBody>
      </p:sp>
      <p:pic>
        <p:nvPicPr>
          <p:cNvPr id="7" name="Content Placeholder 6">
            <a:extLst>
              <a:ext uri="{FF2B5EF4-FFF2-40B4-BE49-F238E27FC236}">
                <a16:creationId xmlns:a16="http://schemas.microsoft.com/office/drawing/2014/main" id="{474CAEB6-C5D4-44A3-88C6-3043DAD6433A}"/>
              </a:ext>
            </a:extLst>
          </p:cNvPr>
          <p:cNvPicPr>
            <a:picLocks noGrp="1" noChangeAspect="1"/>
          </p:cNvPicPr>
          <p:nvPr>
            <p:ph idx="1"/>
          </p:nvPr>
        </p:nvPicPr>
        <p:blipFill>
          <a:blip r:embed="rId2"/>
          <a:stretch>
            <a:fillRect/>
          </a:stretch>
        </p:blipFill>
        <p:spPr>
          <a:xfrm>
            <a:off x="995692" y="1690688"/>
            <a:ext cx="8784412" cy="4941232"/>
          </a:xfrm>
        </p:spPr>
      </p:pic>
    </p:spTree>
    <p:extLst>
      <p:ext uri="{BB962C8B-B14F-4D97-AF65-F5344CB8AC3E}">
        <p14:creationId xmlns:p14="http://schemas.microsoft.com/office/powerpoint/2010/main" val="53242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Then click on the correct name in the dropdown menu.</a:t>
            </a:r>
          </a:p>
        </p:txBody>
      </p:sp>
      <p:pic>
        <p:nvPicPr>
          <p:cNvPr id="7" name="Content Placeholder 6">
            <a:extLst>
              <a:ext uri="{FF2B5EF4-FFF2-40B4-BE49-F238E27FC236}">
                <a16:creationId xmlns:a16="http://schemas.microsoft.com/office/drawing/2014/main" id="{FD7C29BA-DB93-4740-9C48-36B82E1EB8E9}"/>
              </a:ext>
            </a:extLst>
          </p:cNvPr>
          <p:cNvPicPr>
            <a:picLocks noGrp="1" noChangeAspect="1"/>
          </p:cNvPicPr>
          <p:nvPr>
            <p:ph idx="1"/>
          </p:nvPr>
        </p:nvPicPr>
        <p:blipFill>
          <a:blip r:embed="rId2"/>
          <a:stretch>
            <a:fillRect/>
          </a:stretch>
        </p:blipFill>
        <p:spPr>
          <a:xfrm>
            <a:off x="975814" y="1690687"/>
            <a:ext cx="8850612" cy="4978469"/>
          </a:xfrm>
        </p:spPr>
      </p:pic>
    </p:spTree>
    <p:extLst>
      <p:ext uri="{BB962C8B-B14F-4D97-AF65-F5344CB8AC3E}">
        <p14:creationId xmlns:p14="http://schemas.microsoft.com/office/powerpoint/2010/main" val="857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FA9B-079E-426A-993A-CEA67D75FA5C}"/>
              </a:ext>
            </a:extLst>
          </p:cNvPr>
          <p:cNvSpPr>
            <a:spLocks noGrp="1"/>
          </p:cNvSpPr>
          <p:nvPr>
            <p:ph type="title"/>
          </p:nvPr>
        </p:nvSpPr>
        <p:spPr>
          <a:xfrm>
            <a:off x="838200" y="213063"/>
            <a:ext cx="10515600" cy="1448277"/>
          </a:xfrm>
        </p:spPr>
        <p:txBody>
          <a:bodyPr>
            <a:noAutofit/>
          </a:bodyPr>
          <a:lstStyle/>
          <a:p>
            <a:r>
              <a:rPr lang="en-US" sz="3600" dirty="0"/>
              <a:t>Provide the Risk Group and locations of the agent and click Done.  Click </a:t>
            </a:r>
            <a:r>
              <a:rPr lang="en-US" sz="3600" b="1" dirty="0"/>
              <a:t>Save &amp; Continue </a:t>
            </a:r>
            <a:r>
              <a:rPr lang="en-US" sz="3600" dirty="0"/>
              <a:t>to go to the next section.</a:t>
            </a:r>
          </a:p>
        </p:txBody>
      </p:sp>
      <p:pic>
        <p:nvPicPr>
          <p:cNvPr id="10" name="Content Placeholder 9">
            <a:extLst>
              <a:ext uri="{FF2B5EF4-FFF2-40B4-BE49-F238E27FC236}">
                <a16:creationId xmlns:a16="http://schemas.microsoft.com/office/drawing/2014/main" id="{4073F7DD-BF6A-4A87-927E-62634D2083A5}"/>
              </a:ext>
            </a:extLst>
          </p:cNvPr>
          <p:cNvPicPr>
            <a:picLocks noGrp="1" noChangeAspect="1"/>
          </p:cNvPicPr>
          <p:nvPr>
            <p:ph idx="1"/>
          </p:nvPr>
        </p:nvPicPr>
        <p:blipFill>
          <a:blip r:embed="rId2"/>
          <a:stretch>
            <a:fillRect/>
          </a:stretch>
        </p:blipFill>
        <p:spPr>
          <a:xfrm>
            <a:off x="962690" y="1778687"/>
            <a:ext cx="8740604" cy="4916589"/>
          </a:xfrm>
        </p:spPr>
      </p:pic>
      <p:sp>
        <p:nvSpPr>
          <p:cNvPr id="11" name="Rectangle 10">
            <a:extLst>
              <a:ext uri="{FF2B5EF4-FFF2-40B4-BE49-F238E27FC236}">
                <a16:creationId xmlns:a16="http://schemas.microsoft.com/office/drawing/2014/main" id="{5E5CB017-0043-4A1B-9B7C-B148797E3443}"/>
              </a:ext>
            </a:extLst>
          </p:cNvPr>
          <p:cNvSpPr/>
          <p:nvPr/>
        </p:nvSpPr>
        <p:spPr>
          <a:xfrm>
            <a:off x="2674119" y="5673905"/>
            <a:ext cx="579783"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5">
            <a:extLst>
              <a:ext uri="{FF2B5EF4-FFF2-40B4-BE49-F238E27FC236}">
                <a16:creationId xmlns:a16="http://schemas.microsoft.com/office/drawing/2014/main" id="{5AD6C13B-791C-4226-94B8-79F4B627BF12}"/>
              </a:ext>
            </a:extLst>
          </p:cNvPr>
          <p:cNvSpPr/>
          <p:nvPr/>
        </p:nvSpPr>
        <p:spPr>
          <a:xfrm>
            <a:off x="2910507" y="5079903"/>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47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99C7-9DE1-4F3E-9269-340BCC13B3D2}"/>
              </a:ext>
            </a:extLst>
          </p:cNvPr>
          <p:cNvSpPr>
            <a:spLocks noGrp="1"/>
          </p:cNvSpPr>
          <p:nvPr>
            <p:ph type="title"/>
          </p:nvPr>
        </p:nvSpPr>
        <p:spPr>
          <a:xfrm>
            <a:off x="838200" y="302981"/>
            <a:ext cx="10515600" cy="1048741"/>
          </a:xfrm>
        </p:spPr>
        <p:txBody>
          <a:bodyPr>
            <a:noAutofit/>
          </a:bodyPr>
          <a:lstStyle/>
          <a:p>
            <a:br>
              <a:rPr lang="en-US" sz="3200" dirty="0"/>
            </a:br>
            <a:r>
              <a:rPr lang="en-US" sz="3200" dirty="0"/>
              <a:t>Review the Use of Recombinant and/or Synthetic Nucleic Acids section, make any needed changes and then click </a:t>
            </a:r>
            <a:r>
              <a:rPr lang="en-US" sz="3200" b="1" dirty="0"/>
              <a:t>Save &amp; Continue</a:t>
            </a:r>
            <a:r>
              <a:rPr lang="en-US" sz="3200" dirty="0"/>
              <a:t>.</a:t>
            </a:r>
            <a:br>
              <a:rPr lang="en-US" sz="3200" b="1" dirty="0"/>
            </a:br>
            <a:endParaRPr lang="en-US" sz="3200" dirty="0"/>
          </a:p>
        </p:txBody>
      </p:sp>
      <p:pic>
        <p:nvPicPr>
          <p:cNvPr id="5" name="Content Placeholder 4">
            <a:extLst>
              <a:ext uri="{FF2B5EF4-FFF2-40B4-BE49-F238E27FC236}">
                <a16:creationId xmlns:a16="http://schemas.microsoft.com/office/drawing/2014/main" id="{130E7012-0DE5-426E-B965-F946889F9CF7}"/>
              </a:ext>
            </a:extLst>
          </p:cNvPr>
          <p:cNvPicPr>
            <a:picLocks noGrp="1" noChangeAspect="1"/>
          </p:cNvPicPr>
          <p:nvPr>
            <p:ph idx="1"/>
          </p:nvPr>
        </p:nvPicPr>
        <p:blipFill>
          <a:blip r:embed="rId2"/>
          <a:stretch>
            <a:fillRect/>
          </a:stretch>
        </p:blipFill>
        <p:spPr>
          <a:xfrm>
            <a:off x="974752" y="1542523"/>
            <a:ext cx="8911104" cy="5012496"/>
          </a:xfrm>
        </p:spPr>
      </p:pic>
      <p:sp>
        <p:nvSpPr>
          <p:cNvPr id="6" name="Rectangle 5">
            <a:extLst>
              <a:ext uri="{FF2B5EF4-FFF2-40B4-BE49-F238E27FC236}">
                <a16:creationId xmlns:a16="http://schemas.microsoft.com/office/drawing/2014/main" id="{6FA4598F-1173-4CCB-A1F7-F9C32EAF50F8}"/>
              </a:ext>
            </a:extLst>
          </p:cNvPr>
          <p:cNvSpPr/>
          <p:nvPr/>
        </p:nvSpPr>
        <p:spPr>
          <a:xfrm>
            <a:off x="8810839" y="5949113"/>
            <a:ext cx="1075017"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257532D3-18F6-4C72-A13A-70426AC6C516}"/>
              </a:ext>
            </a:extLst>
          </p:cNvPr>
          <p:cNvSpPr/>
          <p:nvPr/>
        </p:nvSpPr>
        <p:spPr>
          <a:xfrm>
            <a:off x="9294844" y="5315477"/>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01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Review the Vertebrate/Invertebrate Animals section, make any needed edits and click </a:t>
            </a:r>
            <a:r>
              <a:rPr lang="en-US" sz="3600" b="1" dirty="0"/>
              <a:t>Save &amp; Continue</a:t>
            </a:r>
            <a:r>
              <a:rPr lang="en-US" sz="3600" dirty="0"/>
              <a:t> to go to the next section.</a:t>
            </a:r>
          </a:p>
        </p:txBody>
      </p:sp>
      <p:pic>
        <p:nvPicPr>
          <p:cNvPr id="7" name="Content Placeholder 6">
            <a:extLst>
              <a:ext uri="{FF2B5EF4-FFF2-40B4-BE49-F238E27FC236}">
                <a16:creationId xmlns:a16="http://schemas.microsoft.com/office/drawing/2014/main" id="{6E41F7B3-A872-4171-855E-0829F3E41272}"/>
              </a:ext>
            </a:extLst>
          </p:cNvPr>
          <p:cNvPicPr>
            <a:picLocks noGrp="1" noChangeAspect="1"/>
          </p:cNvPicPr>
          <p:nvPr>
            <p:ph idx="1"/>
          </p:nvPr>
        </p:nvPicPr>
        <p:blipFill>
          <a:blip r:embed="rId2"/>
          <a:stretch>
            <a:fillRect/>
          </a:stretch>
        </p:blipFill>
        <p:spPr>
          <a:xfrm>
            <a:off x="955935" y="1845503"/>
            <a:ext cx="8434025" cy="4744139"/>
          </a:xfrm>
        </p:spPr>
      </p:pic>
    </p:spTree>
    <p:extLst>
      <p:ext uri="{BB962C8B-B14F-4D97-AF65-F5344CB8AC3E}">
        <p14:creationId xmlns:p14="http://schemas.microsoft.com/office/powerpoint/2010/main" val="406550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applicable, review the </a:t>
            </a:r>
            <a:r>
              <a:rPr lang="en-US" sz="3200" dirty="0" err="1"/>
              <a:t>Arthopods</a:t>
            </a:r>
            <a:r>
              <a:rPr lang="en-US" sz="3200" dirty="0"/>
              <a:t> section, make any needed edits and click </a:t>
            </a:r>
            <a:r>
              <a:rPr lang="en-US" sz="3200" b="1" dirty="0"/>
              <a:t>Save &amp; Continue </a:t>
            </a:r>
            <a:r>
              <a:rPr lang="en-US" sz="3200" dirty="0"/>
              <a:t>to go to the next section.</a:t>
            </a:r>
          </a:p>
        </p:txBody>
      </p:sp>
      <p:pic>
        <p:nvPicPr>
          <p:cNvPr id="13" name="Content Placeholder 12">
            <a:extLst>
              <a:ext uri="{FF2B5EF4-FFF2-40B4-BE49-F238E27FC236}">
                <a16:creationId xmlns:a16="http://schemas.microsoft.com/office/drawing/2014/main" id="{DF24EE02-723D-4A61-8031-4BE23F584DDD}"/>
              </a:ext>
            </a:extLst>
          </p:cNvPr>
          <p:cNvPicPr>
            <a:picLocks noGrp="1" noChangeAspect="1"/>
          </p:cNvPicPr>
          <p:nvPr>
            <p:ph idx="1"/>
          </p:nvPr>
        </p:nvPicPr>
        <p:blipFill>
          <a:blip r:embed="rId2"/>
          <a:stretch>
            <a:fillRect/>
          </a:stretch>
        </p:blipFill>
        <p:spPr>
          <a:xfrm>
            <a:off x="955934" y="1805747"/>
            <a:ext cx="8545874" cy="4807054"/>
          </a:xfrm>
        </p:spPr>
      </p:pic>
    </p:spTree>
    <p:extLst>
      <p:ext uri="{BB962C8B-B14F-4D97-AF65-F5344CB8AC3E}">
        <p14:creationId xmlns:p14="http://schemas.microsoft.com/office/powerpoint/2010/main" val="217942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195"/>
            <a:ext cx="10515600" cy="1475429"/>
          </a:xfrm>
        </p:spPr>
        <p:txBody>
          <a:bodyPr>
            <a:normAutofit/>
          </a:bodyPr>
          <a:lstStyle/>
          <a:p>
            <a:r>
              <a:rPr lang="en-US" sz="3200" dirty="0"/>
              <a:t>Log into RSS-BIO at:</a:t>
            </a:r>
            <a:br>
              <a:rPr lang="en-US" sz="3200" dirty="0"/>
            </a:br>
            <a:r>
              <a:rPr lang="en-US" sz="3200" dirty="0">
                <a:hlinkClick r:id="rId2"/>
              </a:rPr>
              <a:t>https://app.riskandsafety.com</a:t>
            </a:r>
            <a:br>
              <a:rPr lang="en-US" sz="3200" dirty="0"/>
            </a:br>
            <a:endParaRPr lang="en-US" sz="3200" dirty="0"/>
          </a:p>
        </p:txBody>
      </p:sp>
      <p:pic>
        <p:nvPicPr>
          <p:cNvPr id="4" name="Content Placeholder 3"/>
          <p:cNvPicPr>
            <a:picLocks noGrp="1" noChangeAspect="1"/>
          </p:cNvPicPr>
          <p:nvPr>
            <p:ph idx="1"/>
          </p:nvPr>
        </p:nvPicPr>
        <p:blipFill>
          <a:blip r:embed="rId3"/>
          <a:stretch>
            <a:fillRect/>
          </a:stretch>
        </p:blipFill>
        <p:spPr>
          <a:xfrm>
            <a:off x="1683396" y="1825624"/>
            <a:ext cx="8540374" cy="4803960"/>
          </a:xfrm>
          <a:prstGeom prst="rect">
            <a:avLst/>
          </a:prstGeom>
        </p:spPr>
      </p:pic>
    </p:spTree>
    <p:extLst>
      <p:ext uri="{BB962C8B-B14F-4D97-AF65-F5344CB8AC3E}">
        <p14:creationId xmlns:p14="http://schemas.microsoft.com/office/powerpoint/2010/main" val="130265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If applicable, review the Transgenic/ Genetically Modified Plants section, make any needed updates and click </a:t>
            </a:r>
            <a:r>
              <a:rPr lang="en-US" sz="3600" b="1" dirty="0"/>
              <a:t>Save &amp; Continue </a:t>
            </a:r>
            <a:r>
              <a:rPr lang="en-US" sz="3600" dirty="0"/>
              <a:t>to go to the next section.</a:t>
            </a:r>
          </a:p>
        </p:txBody>
      </p:sp>
      <p:pic>
        <p:nvPicPr>
          <p:cNvPr id="5" name="Content Placeholder 4">
            <a:extLst>
              <a:ext uri="{FF2B5EF4-FFF2-40B4-BE49-F238E27FC236}">
                <a16:creationId xmlns:a16="http://schemas.microsoft.com/office/drawing/2014/main" id="{2C69C7A5-F991-4DC0-B1C0-6295E6B13B5B}"/>
              </a:ext>
            </a:extLst>
          </p:cNvPr>
          <p:cNvPicPr>
            <a:picLocks noGrp="1" noChangeAspect="1"/>
          </p:cNvPicPr>
          <p:nvPr>
            <p:ph idx="1"/>
          </p:nvPr>
        </p:nvPicPr>
        <p:blipFill>
          <a:blip r:embed="rId2"/>
          <a:stretch>
            <a:fillRect/>
          </a:stretch>
        </p:blipFill>
        <p:spPr>
          <a:xfrm>
            <a:off x="952750" y="1786931"/>
            <a:ext cx="8593052" cy="4833592"/>
          </a:xfrm>
        </p:spPr>
      </p:pic>
    </p:spTree>
    <p:extLst>
      <p:ext uri="{BB962C8B-B14F-4D97-AF65-F5344CB8AC3E}">
        <p14:creationId xmlns:p14="http://schemas.microsoft.com/office/powerpoint/2010/main" val="208877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EC-3FE1-41EC-8650-C79859DD9F3A}"/>
              </a:ext>
            </a:extLst>
          </p:cNvPr>
          <p:cNvSpPr>
            <a:spLocks noGrp="1"/>
          </p:cNvSpPr>
          <p:nvPr>
            <p:ph type="title"/>
          </p:nvPr>
        </p:nvSpPr>
        <p:spPr>
          <a:xfrm>
            <a:off x="838200" y="218663"/>
            <a:ext cx="10515600" cy="1666595"/>
          </a:xfrm>
        </p:spPr>
        <p:txBody>
          <a:bodyPr>
            <a:normAutofit fontScale="90000"/>
          </a:bodyPr>
          <a:lstStyle/>
          <a:p>
            <a:r>
              <a:rPr lang="en-US" dirty="0"/>
              <a:t>If applicable, review the Select Agents/ Toxins section, make any needed edits and click </a:t>
            </a:r>
            <a:r>
              <a:rPr lang="en-US" b="1" dirty="0"/>
              <a:t>Save &amp; Continue</a:t>
            </a:r>
            <a:r>
              <a:rPr lang="en-US" dirty="0"/>
              <a:t> to go to the next section.</a:t>
            </a:r>
          </a:p>
        </p:txBody>
      </p:sp>
      <p:pic>
        <p:nvPicPr>
          <p:cNvPr id="5" name="Content Placeholder 4">
            <a:extLst>
              <a:ext uri="{FF2B5EF4-FFF2-40B4-BE49-F238E27FC236}">
                <a16:creationId xmlns:a16="http://schemas.microsoft.com/office/drawing/2014/main" id="{6A380DC7-5458-480B-840C-A0BC156BDD51}"/>
              </a:ext>
            </a:extLst>
          </p:cNvPr>
          <p:cNvPicPr>
            <a:picLocks noGrp="1" noChangeAspect="1"/>
          </p:cNvPicPr>
          <p:nvPr>
            <p:ph idx="1"/>
          </p:nvPr>
        </p:nvPicPr>
        <p:blipFill>
          <a:blip r:embed="rId2"/>
          <a:stretch>
            <a:fillRect/>
          </a:stretch>
        </p:blipFill>
        <p:spPr>
          <a:xfrm>
            <a:off x="975813" y="1885258"/>
            <a:ext cx="8451696" cy="4754079"/>
          </a:xfrm>
        </p:spPr>
      </p:pic>
    </p:spTree>
    <p:extLst>
      <p:ext uri="{BB962C8B-B14F-4D97-AF65-F5344CB8AC3E}">
        <p14:creationId xmlns:p14="http://schemas.microsoft.com/office/powerpoint/2010/main" val="67874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3CF4-635E-47B6-9E0E-63D1DA13F1D4}"/>
              </a:ext>
            </a:extLst>
          </p:cNvPr>
          <p:cNvSpPr>
            <a:spLocks noGrp="1"/>
          </p:cNvSpPr>
          <p:nvPr>
            <p:ph type="title"/>
          </p:nvPr>
        </p:nvSpPr>
        <p:spPr/>
        <p:txBody>
          <a:bodyPr>
            <a:noAutofit/>
          </a:bodyPr>
          <a:lstStyle/>
          <a:p>
            <a:r>
              <a:rPr lang="en-US" sz="3200" dirty="0"/>
              <a:t>Review the Human/ Non-Human Primate materials section, make any needed changes and click </a:t>
            </a:r>
            <a:r>
              <a:rPr lang="en-US" sz="3200" b="1" dirty="0"/>
              <a:t>Save &amp; Continue</a:t>
            </a:r>
            <a:r>
              <a:rPr lang="en-US" sz="3200" dirty="0"/>
              <a:t> to go to the next section.</a:t>
            </a:r>
          </a:p>
        </p:txBody>
      </p:sp>
      <p:pic>
        <p:nvPicPr>
          <p:cNvPr id="5" name="Content Placeholder 4">
            <a:extLst>
              <a:ext uri="{FF2B5EF4-FFF2-40B4-BE49-F238E27FC236}">
                <a16:creationId xmlns:a16="http://schemas.microsoft.com/office/drawing/2014/main" id="{F5C6E199-7FAC-4F06-A34E-ADD6D61C6CFA}"/>
              </a:ext>
            </a:extLst>
          </p:cNvPr>
          <p:cNvPicPr>
            <a:picLocks noGrp="1" noChangeAspect="1"/>
          </p:cNvPicPr>
          <p:nvPr>
            <p:ph idx="1"/>
          </p:nvPr>
        </p:nvPicPr>
        <p:blipFill>
          <a:blip r:embed="rId2"/>
          <a:stretch>
            <a:fillRect/>
          </a:stretch>
        </p:blipFill>
        <p:spPr>
          <a:xfrm>
            <a:off x="965873" y="1699039"/>
            <a:ext cx="8835765" cy="4970118"/>
          </a:xfrm>
        </p:spPr>
      </p:pic>
    </p:spTree>
    <p:extLst>
      <p:ext uri="{BB962C8B-B14F-4D97-AF65-F5344CB8AC3E}">
        <p14:creationId xmlns:p14="http://schemas.microsoft.com/office/powerpoint/2010/main" val="172445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96FA-CB81-4EEE-A3AF-284E44F8B684}"/>
              </a:ext>
            </a:extLst>
          </p:cNvPr>
          <p:cNvSpPr>
            <a:spLocks noGrp="1"/>
          </p:cNvSpPr>
          <p:nvPr>
            <p:ph type="title"/>
          </p:nvPr>
        </p:nvSpPr>
        <p:spPr/>
        <p:txBody>
          <a:bodyPr>
            <a:normAutofit fontScale="90000"/>
          </a:bodyPr>
          <a:lstStyle/>
          <a:p>
            <a:r>
              <a:rPr lang="en-US" sz="3600" dirty="0"/>
              <a:t>Review your Project Description section, make any needed updates and click </a:t>
            </a:r>
            <a:r>
              <a:rPr lang="en-US" sz="3600" b="1" dirty="0"/>
              <a:t>Save &amp; Continue</a:t>
            </a:r>
            <a:r>
              <a:rPr lang="en-US" sz="3600" dirty="0"/>
              <a:t> to go to the next section.</a:t>
            </a:r>
          </a:p>
        </p:txBody>
      </p:sp>
      <p:pic>
        <p:nvPicPr>
          <p:cNvPr id="5" name="Content Placeholder 4">
            <a:extLst>
              <a:ext uri="{FF2B5EF4-FFF2-40B4-BE49-F238E27FC236}">
                <a16:creationId xmlns:a16="http://schemas.microsoft.com/office/drawing/2014/main" id="{86BBFED9-631B-4187-8A76-00D6F35F4F98}"/>
              </a:ext>
            </a:extLst>
          </p:cNvPr>
          <p:cNvPicPr>
            <a:picLocks noGrp="1" noChangeAspect="1"/>
          </p:cNvPicPr>
          <p:nvPr>
            <p:ph idx="1"/>
          </p:nvPr>
        </p:nvPicPr>
        <p:blipFill>
          <a:blip r:embed="rId2"/>
          <a:stretch>
            <a:fillRect/>
          </a:stretch>
        </p:blipFill>
        <p:spPr>
          <a:xfrm>
            <a:off x="955935" y="1765989"/>
            <a:ext cx="8752080" cy="4923045"/>
          </a:xfrm>
        </p:spPr>
      </p:pic>
    </p:spTree>
    <p:extLst>
      <p:ext uri="{BB962C8B-B14F-4D97-AF65-F5344CB8AC3E}">
        <p14:creationId xmlns:p14="http://schemas.microsoft.com/office/powerpoint/2010/main" val="315268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D75F-148D-4B26-A62B-BC49484248F2}"/>
              </a:ext>
            </a:extLst>
          </p:cNvPr>
          <p:cNvSpPr>
            <a:spLocks noGrp="1"/>
          </p:cNvSpPr>
          <p:nvPr>
            <p:ph type="title"/>
          </p:nvPr>
        </p:nvSpPr>
        <p:spPr>
          <a:xfrm>
            <a:off x="838200" y="238541"/>
            <a:ext cx="10515600" cy="1371598"/>
          </a:xfrm>
        </p:spPr>
        <p:txBody>
          <a:bodyPr>
            <a:noAutofit/>
          </a:bodyPr>
          <a:lstStyle/>
          <a:p>
            <a:r>
              <a:rPr lang="en-US" sz="3200" dirty="0"/>
              <a:t>Review the Personal Protective Equipment (PPE) Section, make any needed updates and click </a:t>
            </a:r>
            <a:r>
              <a:rPr lang="en-US" sz="3200" b="1" dirty="0"/>
              <a:t>Save &amp; Continue</a:t>
            </a:r>
            <a:r>
              <a:rPr lang="en-US" sz="3200" dirty="0"/>
              <a:t> to go to the next section.</a:t>
            </a:r>
          </a:p>
        </p:txBody>
      </p:sp>
      <p:pic>
        <p:nvPicPr>
          <p:cNvPr id="9" name="Content Placeholder 8">
            <a:extLst>
              <a:ext uri="{FF2B5EF4-FFF2-40B4-BE49-F238E27FC236}">
                <a16:creationId xmlns:a16="http://schemas.microsoft.com/office/drawing/2014/main" id="{985975C7-C782-46A2-9273-3733F1733D5F}"/>
              </a:ext>
            </a:extLst>
          </p:cNvPr>
          <p:cNvPicPr>
            <a:picLocks noGrp="1" noChangeAspect="1"/>
          </p:cNvPicPr>
          <p:nvPr>
            <p:ph idx="1"/>
          </p:nvPr>
        </p:nvPicPr>
        <p:blipFill>
          <a:blip r:embed="rId2"/>
          <a:stretch>
            <a:fillRect/>
          </a:stretch>
        </p:blipFill>
        <p:spPr>
          <a:xfrm>
            <a:off x="955933" y="1706354"/>
            <a:ext cx="8875767" cy="4992619"/>
          </a:xfrm>
        </p:spPr>
      </p:pic>
    </p:spTree>
    <p:extLst>
      <p:ext uri="{BB962C8B-B14F-4D97-AF65-F5344CB8AC3E}">
        <p14:creationId xmlns:p14="http://schemas.microsoft.com/office/powerpoint/2010/main" val="302543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A6F2-FDC9-442D-9C31-F0243C4D01CF}"/>
              </a:ext>
            </a:extLst>
          </p:cNvPr>
          <p:cNvSpPr>
            <a:spLocks noGrp="1"/>
          </p:cNvSpPr>
          <p:nvPr>
            <p:ph type="title"/>
          </p:nvPr>
        </p:nvSpPr>
        <p:spPr>
          <a:xfrm>
            <a:off x="838200" y="365126"/>
            <a:ext cx="10515600" cy="1175440"/>
          </a:xfrm>
        </p:spPr>
        <p:txBody>
          <a:bodyPr>
            <a:normAutofit fontScale="90000"/>
          </a:bodyPr>
          <a:lstStyle/>
          <a:p>
            <a:r>
              <a:rPr lang="en-US" dirty="0"/>
              <a:t>Review the Engineered Sharps Section and click </a:t>
            </a:r>
            <a:r>
              <a:rPr lang="en-US" b="1" dirty="0"/>
              <a:t>Save &amp; Continue</a:t>
            </a:r>
            <a:r>
              <a:rPr lang="en-US" dirty="0"/>
              <a:t>.</a:t>
            </a:r>
          </a:p>
        </p:txBody>
      </p:sp>
      <p:pic>
        <p:nvPicPr>
          <p:cNvPr id="11" name="Content Placeholder 10">
            <a:extLst>
              <a:ext uri="{FF2B5EF4-FFF2-40B4-BE49-F238E27FC236}">
                <a16:creationId xmlns:a16="http://schemas.microsoft.com/office/drawing/2014/main" id="{2C4FF188-C4DA-4D60-8C30-60EB184A03D8}"/>
              </a:ext>
            </a:extLst>
          </p:cNvPr>
          <p:cNvPicPr>
            <a:picLocks noGrp="1" noChangeAspect="1"/>
          </p:cNvPicPr>
          <p:nvPr>
            <p:ph idx="1"/>
          </p:nvPr>
        </p:nvPicPr>
        <p:blipFill>
          <a:blip r:embed="rId2"/>
          <a:stretch>
            <a:fillRect/>
          </a:stretch>
        </p:blipFill>
        <p:spPr>
          <a:xfrm>
            <a:off x="965874" y="1686476"/>
            <a:ext cx="8822761" cy="4962803"/>
          </a:xfrm>
        </p:spPr>
      </p:pic>
    </p:spTree>
    <p:extLst>
      <p:ext uri="{BB962C8B-B14F-4D97-AF65-F5344CB8AC3E}">
        <p14:creationId xmlns:p14="http://schemas.microsoft.com/office/powerpoint/2010/main" val="60883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4657-A7BC-4F0B-9D96-6B3EA857F964}"/>
              </a:ext>
            </a:extLst>
          </p:cNvPr>
          <p:cNvSpPr>
            <a:spLocks noGrp="1"/>
          </p:cNvSpPr>
          <p:nvPr>
            <p:ph type="title"/>
          </p:nvPr>
        </p:nvSpPr>
        <p:spPr>
          <a:xfrm>
            <a:off x="838200" y="308113"/>
            <a:ext cx="10515600" cy="1401417"/>
          </a:xfrm>
        </p:spPr>
        <p:txBody>
          <a:bodyPr>
            <a:noAutofit/>
          </a:bodyPr>
          <a:lstStyle/>
          <a:p>
            <a:r>
              <a:rPr lang="en-US" sz="3600" dirty="0"/>
              <a:t>Review the Disinfectant and Waste Disposal section and click</a:t>
            </a:r>
            <a:r>
              <a:rPr lang="en-US" sz="3600" b="1" dirty="0"/>
              <a:t> Save &amp; Continue</a:t>
            </a:r>
            <a:r>
              <a:rPr lang="en-US" sz="3600" dirty="0"/>
              <a:t>.</a:t>
            </a:r>
          </a:p>
        </p:txBody>
      </p:sp>
      <p:pic>
        <p:nvPicPr>
          <p:cNvPr id="5" name="Content Placeholder 4">
            <a:extLst>
              <a:ext uri="{FF2B5EF4-FFF2-40B4-BE49-F238E27FC236}">
                <a16:creationId xmlns:a16="http://schemas.microsoft.com/office/drawing/2014/main" id="{8CF63C9C-727C-4663-96C4-1A410ED74F69}"/>
              </a:ext>
            </a:extLst>
          </p:cNvPr>
          <p:cNvPicPr>
            <a:picLocks noGrp="1" noChangeAspect="1"/>
          </p:cNvPicPr>
          <p:nvPr>
            <p:ph idx="1"/>
          </p:nvPr>
        </p:nvPicPr>
        <p:blipFill>
          <a:blip r:embed="rId2"/>
          <a:stretch>
            <a:fillRect/>
          </a:stretch>
        </p:blipFill>
        <p:spPr>
          <a:xfrm>
            <a:off x="936056" y="1795807"/>
            <a:ext cx="8628393" cy="4853471"/>
          </a:xfrm>
        </p:spPr>
      </p:pic>
    </p:spTree>
    <p:extLst>
      <p:ext uri="{BB962C8B-B14F-4D97-AF65-F5344CB8AC3E}">
        <p14:creationId xmlns:p14="http://schemas.microsoft.com/office/powerpoint/2010/main" val="387646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3278-EB6A-4761-A0A2-17247EF9DA39}"/>
              </a:ext>
            </a:extLst>
          </p:cNvPr>
          <p:cNvSpPr>
            <a:spLocks noGrp="1"/>
          </p:cNvSpPr>
          <p:nvPr>
            <p:ph type="title"/>
          </p:nvPr>
        </p:nvSpPr>
        <p:spPr/>
        <p:txBody>
          <a:bodyPr>
            <a:normAutofit/>
          </a:bodyPr>
          <a:lstStyle/>
          <a:p>
            <a:r>
              <a:rPr lang="en-US" sz="2800" dirty="0"/>
              <a:t>Review the Transportation and Shipping section and click </a:t>
            </a:r>
            <a:r>
              <a:rPr lang="en-US" sz="2800" b="1" dirty="0"/>
              <a:t>Save &amp; Continue </a:t>
            </a:r>
            <a:r>
              <a:rPr lang="en-US" sz="2800" dirty="0"/>
              <a:t>to go to the next section.</a:t>
            </a:r>
          </a:p>
        </p:txBody>
      </p:sp>
      <p:pic>
        <p:nvPicPr>
          <p:cNvPr id="5" name="Content Placeholder 4">
            <a:extLst>
              <a:ext uri="{FF2B5EF4-FFF2-40B4-BE49-F238E27FC236}">
                <a16:creationId xmlns:a16="http://schemas.microsoft.com/office/drawing/2014/main" id="{97BF50FD-285E-49F5-8DCE-CF55D455EDAB}"/>
              </a:ext>
            </a:extLst>
          </p:cNvPr>
          <p:cNvPicPr>
            <a:picLocks noGrp="1" noChangeAspect="1"/>
          </p:cNvPicPr>
          <p:nvPr>
            <p:ph idx="1"/>
          </p:nvPr>
        </p:nvPicPr>
        <p:blipFill>
          <a:blip r:embed="rId2"/>
          <a:stretch>
            <a:fillRect/>
          </a:stretch>
        </p:blipFill>
        <p:spPr>
          <a:xfrm>
            <a:off x="926116" y="1775930"/>
            <a:ext cx="8675083" cy="4879734"/>
          </a:xfrm>
        </p:spPr>
      </p:pic>
    </p:spTree>
    <p:extLst>
      <p:ext uri="{BB962C8B-B14F-4D97-AF65-F5344CB8AC3E}">
        <p14:creationId xmlns:p14="http://schemas.microsoft.com/office/powerpoint/2010/main" val="1625260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CA34-4DFC-482C-B50D-376E8F5F7B35}"/>
              </a:ext>
            </a:extLst>
          </p:cNvPr>
          <p:cNvSpPr>
            <a:spLocks noGrp="1"/>
          </p:cNvSpPr>
          <p:nvPr>
            <p:ph type="title"/>
          </p:nvPr>
        </p:nvSpPr>
        <p:spPr>
          <a:xfrm>
            <a:off x="838200" y="357809"/>
            <a:ext cx="10515600" cy="1332879"/>
          </a:xfrm>
        </p:spPr>
        <p:txBody>
          <a:bodyPr>
            <a:noAutofit/>
          </a:bodyPr>
          <a:lstStyle/>
          <a:p>
            <a:r>
              <a:rPr lang="en-US" sz="3600" dirty="0"/>
              <a:t>Review the Reporting Requirements for Accidental Exposures section and click </a:t>
            </a:r>
            <a:r>
              <a:rPr lang="en-US" sz="3600" b="1" dirty="0"/>
              <a:t>Save &amp; Continue</a:t>
            </a:r>
            <a:r>
              <a:rPr lang="en-US" sz="3600" dirty="0"/>
              <a:t>.</a:t>
            </a:r>
          </a:p>
        </p:txBody>
      </p:sp>
      <p:pic>
        <p:nvPicPr>
          <p:cNvPr id="5" name="Content Placeholder 4">
            <a:extLst>
              <a:ext uri="{FF2B5EF4-FFF2-40B4-BE49-F238E27FC236}">
                <a16:creationId xmlns:a16="http://schemas.microsoft.com/office/drawing/2014/main" id="{4AD4EC78-2DEB-479B-B23E-8BAFCAB49910}"/>
              </a:ext>
            </a:extLst>
          </p:cNvPr>
          <p:cNvPicPr>
            <a:picLocks noGrp="1" noChangeAspect="1"/>
          </p:cNvPicPr>
          <p:nvPr>
            <p:ph idx="1"/>
          </p:nvPr>
        </p:nvPicPr>
        <p:blipFill>
          <a:blip r:embed="rId2"/>
          <a:stretch>
            <a:fillRect/>
          </a:stretch>
        </p:blipFill>
        <p:spPr>
          <a:xfrm>
            <a:off x="965874" y="1825625"/>
            <a:ext cx="8545874" cy="4807054"/>
          </a:xfrm>
        </p:spPr>
      </p:pic>
    </p:spTree>
    <p:extLst>
      <p:ext uri="{BB962C8B-B14F-4D97-AF65-F5344CB8AC3E}">
        <p14:creationId xmlns:p14="http://schemas.microsoft.com/office/powerpoint/2010/main" val="2663070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317D-562F-4656-99A0-2E3CE8EFDD1E}"/>
              </a:ext>
            </a:extLst>
          </p:cNvPr>
          <p:cNvSpPr>
            <a:spLocks noGrp="1"/>
          </p:cNvSpPr>
          <p:nvPr>
            <p:ph type="title"/>
          </p:nvPr>
        </p:nvSpPr>
        <p:spPr/>
        <p:txBody>
          <a:bodyPr>
            <a:normAutofit fontScale="90000"/>
          </a:bodyPr>
          <a:lstStyle/>
          <a:p>
            <a:r>
              <a:rPr lang="en-US" sz="3600" dirty="0"/>
              <a:t>Review the NIH Guidelines that are applicable to your work and make any needed updates.  Click </a:t>
            </a:r>
            <a:r>
              <a:rPr lang="en-US" sz="3600" b="1" dirty="0"/>
              <a:t>Save &amp; Continue </a:t>
            </a:r>
            <a:r>
              <a:rPr lang="en-US" sz="3600" dirty="0"/>
              <a:t>to go to the next section.</a:t>
            </a:r>
          </a:p>
        </p:txBody>
      </p:sp>
      <p:pic>
        <p:nvPicPr>
          <p:cNvPr id="5" name="Content Placeholder 4">
            <a:extLst>
              <a:ext uri="{FF2B5EF4-FFF2-40B4-BE49-F238E27FC236}">
                <a16:creationId xmlns:a16="http://schemas.microsoft.com/office/drawing/2014/main" id="{69FB3011-A34A-411D-AA70-91206D692F5D}"/>
              </a:ext>
            </a:extLst>
          </p:cNvPr>
          <p:cNvPicPr>
            <a:picLocks noGrp="1" noChangeAspect="1"/>
          </p:cNvPicPr>
          <p:nvPr>
            <p:ph idx="1"/>
          </p:nvPr>
        </p:nvPicPr>
        <p:blipFill>
          <a:blip r:embed="rId2"/>
          <a:stretch>
            <a:fillRect/>
          </a:stretch>
        </p:blipFill>
        <p:spPr>
          <a:xfrm>
            <a:off x="955935" y="1690688"/>
            <a:ext cx="8814229" cy="4958004"/>
          </a:xfrm>
        </p:spPr>
      </p:pic>
    </p:spTree>
    <p:extLst>
      <p:ext uri="{BB962C8B-B14F-4D97-AF65-F5344CB8AC3E}">
        <p14:creationId xmlns:p14="http://schemas.microsoft.com/office/powerpoint/2010/main" val="225286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1014"/>
          </a:xfrm>
        </p:spPr>
        <p:txBody>
          <a:bodyPr>
            <a:normAutofit fontScale="90000"/>
          </a:bodyPr>
          <a:lstStyle/>
          <a:p>
            <a:br>
              <a:rPr lang="en-US" sz="3600" dirty="0"/>
            </a:br>
            <a:br>
              <a:rPr lang="en-US" sz="3600" dirty="0"/>
            </a:br>
            <a:r>
              <a:rPr lang="en-US" sz="3600" dirty="0"/>
              <a:t>Click on </a:t>
            </a:r>
            <a:r>
              <a:rPr lang="en-US" sz="3600" b="1" dirty="0"/>
              <a:t>More Apps</a:t>
            </a:r>
            <a:r>
              <a:rPr lang="en-US" sz="3600" dirty="0"/>
              <a:t> and then </a:t>
            </a:r>
            <a:r>
              <a:rPr lang="en-US" sz="3600" b="1" dirty="0"/>
              <a:t>Biosafety</a:t>
            </a:r>
            <a:r>
              <a:rPr lang="en-US" sz="3600" dirty="0"/>
              <a:t> to access </a:t>
            </a:r>
            <a:r>
              <a:rPr lang="en-US" sz="3600" b="1" dirty="0"/>
              <a:t>RSS-BIO </a:t>
            </a:r>
            <a:r>
              <a:rPr lang="en-US" sz="3600" dirty="0"/>
              <a:t>and your BUA.</a:t>
            </a:r>
            <a:br>
              <a:rPr lang="en-US" sz="3600" b="1" dirty="0"/>
            </a:br>
            <a:r>
              <a:rPr lang="en-US" sz="3600" dirty="0"/>
              <a:t> </a:t>
            </a:r>
            <a:br>
              <a:rPr lang="en-US" dirty="0"/>
            </a:br>
            <a:endParaRPr lang="en-US" dirty="0"/>
          </a:p>
        </p:txBody>
      </p:sp>
      <p:pic>
        <p:nvPicPr>
          <p:cNvPr id="10" name="Content Placeholder 9"/>
          <p:cNvPicPr>
            <a:picLocks noGrp="1" noChangeAspect="1"/>
          </p:cNvPicPr>
          <p:nvPr>
            <p:ph idx="1"/>
          </p:nvPr>
        </p:nvPicPr>
        <p:blipFill>
          <a:blip r:embed="rId2"/>
          <a:stretch>
            <a:fillRect/>
          </a:stretch>
        </p:blipFill>
        <p:spPr>
          <a:xfrm>
            <a:off x="962052" y="1755591"/>
            <a:ext cx="8489680" cy="4775445"/>
          </a:xfrm>
          <a:prstGeom prst="rect">
            <a:avLst/>
          </a:prstGeom>
        </p:spPr>
      </p:pic>
      <p:pic>
        <p:nvPicPr>
          <p:cNvPr id="12" name="Picture 11"/>
          <p:cNvPicPr>
            <a:picLocks noChangeAspect="1"/>
          </p:cNvPicPr>
          <p:nvPr/>
        </p:nvPicPr>
        <p:blipFill>
          <a:blip r:embed="rId3"/>
          <a:stretch>
            <a:fillRect/>
          </a:stretch>
        </p:blipFill>
        <p:spPr>
          <a:xfrm>
            <a:off x="1362490" y="2732822"/>
            <a:ext cx="274344" cy="524301"/>
          </a:xfrm>
          <a:prstGeom prst="rect">
            <a:avLst/>
          </a:prstGeom>
        </p:spPr>
      </p:pic>
      <p:pic>
        <p:nvPicPr>
          <p:cNvPr id="6" name="Picture 5">
            <a:extLst>
              <a:ext uri="{FF2B5EF4-FFF2-40B4-BE49-F238E27FC236}">
                <a16:creationId xmlns:a16="http://schemas.microsoft.com/office/drawing/2014/main" id="{EC9346EF-3BAF-4E9D-8EDE-73CC10ABF860}"/>
              </a:ext>
            </a:extLst>
          </p:cNvPr>
          <p:cNvPicPr>
            <a:picLocks noChangeAspect="1"/>
          </p:cNvPicPr>
          <p:nvPr/>
        </p:nvPicPr>
        <p:blipFill>
          <a:blip r:embed="rId4"/>
          <a:stretch>
            <a:fillRect/>
          </a:stretch>
        </p:blipFill>
        <p:spPr>
          <a:xfrm>
            <a:off x="533400" y="3322026"/>
            <a:ext cx="2206868" cy="445047"/>
          </a:xfrm>
          <a:prstGeom prst="rect">
            <a:avLst/>
          </a:prstGeom>
        </p:spPr>
      </p:pic>
    </p:spTree>
    <p:extLst>
      <p:ext uri="{BB962C8B-B14F-4D97-AF65-F5344CB8AC3E}">
        <p14:creationId xmlns:p14="http://schemas.microsoft.com/office/powerpoint/2010/main" val="2740620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E17A-3C18-4A48-BB2D-914BCEA4185B}"/>
              </a:ext>
            </a:extLst>
          </p:cNvPr>
          <p:cNvSpPr>
            <a:spLocks noGrp="1"/>
          </p:cNvSpPr>
          <p:nvPr>
            <p:ph type="title"/>
          </p:nvPr>
        </p:nvSpPr>
        <p:spPr>
          <a:xfrm>
            <a:off x="838200" y="365125"/>
            <a:ext cx="10515600" cy="1185379"/>
          </a:xfrm>
        </p:spPr>
        <p:txBody>
          <a:bodyPr>
            <a:normAutofit fontScale="90000"/>
          </a:bodyPr>
          <a:lstStyle/>
          <a:p>
            <a:r>
              <a:rPr lang="en-US" sz="4000" dirty="0"/>
              <a:t>Review the Dual Use Research of Concern section and then click </a:t>
            </a:r>
            <a:r>
              <a:rPr lang="en-US" sz="4000" b="1" dirty="0"/>
              <a:t>Save &amp; Continue</a:t>
            </a:r>
            <a:r>
              <a:rPr lang="en-US" sz="4000" dirty="0"/>
              <a:t> to go to the next section</a:t>
            </a:r>
            <a:r>
              <a:rPr lang="en-US" dirty="0"/>
              <a:t>.</a:t>
            </a:r>
          </a:p>
        </p:txBody>
      </p:sp>
      <p:pic>
        <p:nvPicPr>
          <p:cNvPr id="5" name="Content Placeholder 4">
            <a:extLst>
              <a:ext uri="{FF2B5EF4-FFF2-40B4-BE49-F238E27FC236}">
                <a16:creationId xmlns:a16="http://schemas.microsoft.com/office/drawing/2014/main" id="{D26AE02E-AFBF-4380-815B-56A613713735}"/>
              </a:ext>
            </a:extLst>
          </p:cNvPr>
          <p:cNvPicPr>
            <a:picLocks noGrp="1" noChangeAspect="1"/>
          </p:cNvPicPr>
          <p:nvPr>
            <p:ph idx="1"/>
          </p:nvPr>
        </p:nvPicPr>
        <p:blipFill>
          <a:blip r:embed="rId2"/>
          <a:stretch>
            <a:fillRect/>
          </a:stretch>
        </p:blipFill>
        <p:spPr>
          <a:xfrm>
            <a:off x="975812" y="1550504"/>
            <a:ext cx="8903683" cy="5008322"/>
          </a:xfrm>
        </p:spPr>
      </p:pic>
    </p:spTree>
    <p:extLst>
      <p:ext uri="{BB962C8B-B14F-4D97-AF65-F5344CB8AC3E}">
        <p14:creationId xmlns:p14="http://schemas.microsoft.com/office/powerpoint/2010/main" val="121379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558-03DA-4B41-A1FA-0A8AE8882D27}"/>
              </a:ext>
            </a:extLst>
          </p:cNvPr>
          <p:cNvSpPr>
            <a:spLocks noGrp="1"/>
          </p:cNvSpPr>
          <p:nvPr>
            <p:ph type="title"/>
          </p:nvPr>
        </p:nvSpPr>
        <p:spPr/>
        <p:txBody>
          <a:bodyPr>
            <a:noAutofit/>
          </a:bodyPr>
          <a:lstStyle/>
          <a:p>
            <a:r>
              <a:rPr lang="en-US" sz="3600" dirty="0"/>
              <a:t>Review your current attachments and upload any updated documents for your BUA.  Click </a:t>
            </a:r>
            <a:r>
              <a:rPr lang="en-US" sz="3600" b="1" dirty="0"/>
              <a:t>Save &amp; Continue</a:t>
            </a:r>
            <a:r>
              <a:rPr lang="en-US" sz="3600" dirty="0"/>
              <a:t> to go to the next section.</a:t>
            </a:r>
          </a:p>
        </p:txBody>
      </p:sp>
      <p:pic>
        <p:nvPicPr>
          <p:cNvPr id="5" name="Content Placeholder 4">
            <a:extLst>
              <a:ext uri="{FF2B5EF4-FFF2-40B4-BE49-F238E27FC236}">
                <a16:creationId xmlns:a16="http://schemas.microsoft.com/office/drawing/2014/main" id="{D3016CE2-2409-4AED-971B-8C2830E94743}"/>
              </a:ext>
            </a:extLst>
          </p:cNvPr>
          <p:cNvPicPr>
            <a:picLocks noGrp="1" noChangeAspect="1"/>
          </p:cNvPicPr>
          <p:nvPr>
            <p:ph idx="1"/>
          </p:nvPr>
        </p:nvPicPr>
        <p:blipFill>
          <a:blip r:embed="rId2"/>
          <a:stretch>
            <a:fillRect/>
          </a:stretch>
        </p:blipFill>
        <p:spPr>
          <a:xfrm>
            <a:off x="955934" y="1775929"/>
            <a:ext cx="8646060" cy="4863409"/>
          </a:xfrm>
        </p:spPr>
      </p:pic>
    </p:spTree>
    <p:extLst>
      <p:ext uri="{BB962C8B-B14F-4D97-AF65-F5344CB8AC3E}">
        <p14:creationId xmlns:p14="http://schemas.microsoft.com/office/powerpoint/2010/main" val="4143563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1446-377E-46D9-ABC9-AF182D26DEC6}"/>
              </a:ext>
            </a:extLst>
          </p:cNvPr>
          <p:cNvSpPr>
            <a:spLocks noGrp="1"/>
          </p:cNvSpPr>
          <p:nvPr>
            <p:ph type="title"/>
          </p:nvPr>
        </p:nvSpPr>
        <p:spPr/>
        <p:txBody>
          <a:bodyPr>
            <a:normAutofit/>
          </a:bodyPr>
          <a:lstStyle/>
          <a:p>
            <a:r>
              <a:rPr lang="en-US" dirty="0"/>
              <a:t>Review the certification for your BUA.  Click </a:t>
            </a:r>
            <a:r>
              <a:rPr lang="en-US" b="1" dirty="0"/>
              <a:t>Save &amp; Continue</a:t>
            </a:r>
            <a:r>
              <a:rPr lang="en-US" dirty="0"/>
              <a:t> to go to the next section.</a:t>
            </a:r>
          </a:p>
        </p:txBody>
      </p:sp>
      <p:pic>
        <p:nvPicPr>
          <p:cNvPr id="5" name="Content Placeholder 4">
            <a:extLst>
              <a:ext uri="{FF2B5EF4-FFF2-40B4-BE49-F238E27FC236}">
                <a16:creationId xmlns:a16="http://schemas.microsoft.com/office/drawing/2014/main" id="{F6A0176C-DC3A-4E7A-A989-00EC784240F9}"/>
              </a:ext>
            </a:extLst>
          </p:cNvPr>
          <p:cNvPicPr>
            <a:picLocks noGrp="1" noChangeAspect="1"/>
          </p:cNvPicPr>
          <p:nvPr>
            <p:ph idx="1"/>
          </p:nvPr>
        </p:nvPicPr>
        <p:blipFill>
          <a:blip r:embed="rId2"/>
          <a:stretch>
            <a:fillRect/>
          </a:stretch>
        </p:blipFill>
        <p:spPr>
          <a:xfrm>
            <a:off x="975813" y="1785869"/>
            <a:ext cx="8628391" cy="4853470"/>
          </a:xfrm>
        </p:spPr>
      </p:pic>
    </p:spTree>
    <p:extLst>
      <p:ext uri="{BB962C8B-B14F-4D97-AF65-F5344CB8AC3E}">
        <p14:creationId xmlns:p14="http://schemas.microsoft.com/office/powerpoint/2010/main" val="386924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C7CD-86A8-4621-9646-875AF26ECD3F}"/>
              </a:ext>
            </a:extLst>
          </p:cNvPr>
          <p:cNvSpPr>
            <a:spLocks noGrp="1"/>
          </p:cNvSpPr>
          <p:nvPr>
            <p:ph type="title"/>
          </p:nvPr>
        </p:nvSpPr>
        <p:spPr/>
        <p:txBody>
          <a:bodyPr>
            <a:noAutofit/>
          </a:bodyPr>
          <a:lstStyle/>
          <a:p>
            <a:r>
              <a:rPr lang="en-US" sz="2800" dirty="0"/>
              <a:t>Review the summary of your BUA and use the left navigation menu if you need to access specific sections.  Click </a:t>
            </a:r>
            <a:r>
              <a:rPr lang="en-US" sz="2800" b="1" dirty="0"/>
              <a:t>Submit for Review </a:t>
            </a:r>
            <a:r>
              <a:rPr lang="en-US" sz="2800" dirty="0"/>
              <a:t>when you are ready to submit the BUA to the IBC Administrator.</a:t>
            </a:r>
          </a:p>
        </p:txBody>
      </p:sp>
      <p:pic>
        <p:nvPicPr>
          <p:cNvPr id="7" name="Content Placeholder 6">
            <a:extLst>
              <a:ext uri="{FF2B5EF4-FFF2-40B4-BE49-F238E27FC236}">
                <a16:creationId xmlns:a16="http://schemas.microsoft.com/office/drawing/2014/main" id="{66A27909-36EF-40D9-9D79-A425F3C3AE8F}"/>
              </a:ext>
            </a:extLst>
          </p:cNvPr>
          <p:cNvPicPr>
            <a:picLocks noGrp="1" noChangeAspect="1"/>
          </p:cNvPicPr>
          <p:nvPr>
            <p:ph idx="1"/>
          </p:nvPr>
        </p:nvPicPr>
        <p:blipFill>
          <a:blip r:embed="rId2"/>
          <a:stretch>
            <a:fillRect/>
          </a:stretch>
        </p:blipFill>
        <p:spPr>
          <a:xfrm>
            <a:off x="945996" y="1690688"/>
            <a:ext cx="8726924" cy="4908895"/>
          </a:xfrm>
        </p:spPr>
      </p:pic>
    </p:spTree>
    <p:extLst>
      <p:ext uri="{BB962C8B-B14F-4D97-AF65-F5344CB8AC3E}">
        <p14:creationId xmlns:p14="http://schemas.microsoft.com/office/powerpoint/2010/main" val="2598094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D5F1-F913-4A5C-A8B3-E2DAA5F0F794}"/>
              </a:ext>
            </a:extLst>
          </p:cNvPr>
          <p:cNvSpPr>
            <a:spLocks noGrp="1"/>
          </p:cNvSpPr>
          <p:nvPr>
            <p:ph type="title"/>
          </p:nvPr>
        </p:nvSpPr>
        <p:spPr/>
        <p:txBody>
          <a:bodyPr/>
          <a:lstStyle/>
          <a:p>
            <a:r>
              <a:rPr lang="en-US" dirty="0"/>
              <a:t>Quick facts about the IBC BUA review process</a:t>
            </a:r>
          </a:p>
        </p:txBody>
      </p:sp>
      <p:sp>
        <p:nvSpPr>
          <p:cNvPr id="3" name="Content Placeholder 2">
            <a:extLst>
              <a:ext uri="{FF2B5EF4-FFF2-40B4-BE49-F238E27FC236}">
                <a16:creationId xmlns:a16="http://schemas.microsoft.com/office/drawing/2014/main" id="{009FB3E8-C8FF-4A30-9A12-D703BE2638B7}"/>
              </a:ext>
            </a:extLst>
          </p:cNvPr>
          <p:cNvSpPr>
            <a:spLocks noGrp="1"/>
          </p:cNvSpPr>
          <p:nvPr>
            <p:ph idx="1"/>
          </p:nvPr>
        </p:nvSpPr>
        <p:spPr/>
        <p:txBody>
          <a:bodyPr/>
          <a:lstStyle/>
          <a:p>
            <a:r>
              <a:rPr lang="en-US" dirty="0"/>
              <a:t>The Institutional Biosafety Committee (IBC) meets the 3</a:t>
            </a:r>
            <a:r>
              <a:rPr lang="en-US" baseline="30000" dirty="0"/>
              <a:t>rd</a:t>
            </a:r>
            <a:r>
              <a:rPr lang="en-US" dirty="0"/>
              <a:t> Wednesday of each month to review BUA’s for the work being performed on campus.</a:t>
            </a:r>
          </a:p>
          <a:p>
            <a:r>
              <a:rPr lang="en-US" dirty="0"/>
              <a:t>A Biosafety Inspection (BI) of your study locations will be done in conjunction with the IBC’s review.  Biosafety will contact you or your designee to schedule the BI.</a:t>
            </a:r>
          </a:p>
          <a:p>
            <a:r>
              <a:rPr lang="en-US" dirty="0"/>
              <a:t>Questions?  Please contact ibc@uci.edu.</a:t>
            </a:r>
          </a:p>
        </p:txBody>
      </p:sp>
    </p:spTree>
    <p:extLst>
      <p:ext uri="{BB962C8B-B14F-4D97-AF65-F5344CB8AC3E}">
        <p14:creationId xmlns:p14="http://schemas.microsoft.com/office/powerpoint/2010/main" val="21850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357"/>
            <a:ext cx="10515600" cy="1133061"/>
          </a:xfrm>
        </p:spPr>
        <p:txBody>
          <a:bodyPr>
            <a:normAutofit fontScale="90000"/>
          </a:bodyPr>
          <a:lstStyle/>
          <a:p>
            <a:r>
              <a:rPr lang="en-US" dirty="0"/>
              <a:t>Select </a:t>
            </a:r>
            <a:r>
              <a:rPr lang="en-US" b="1" dirty="0"/>
              <a:t>Start Renewal</a:t>
            </a:r>
            <a:r>
              <a:rPr lang="en-US" dirty="0"/>
              <a:t> in the lower right corner of the page.</a:t>
            </a:r>
          </a:p>
        </p:txBody>
      </p:sp>
      <p:pic>
        <p:nvPicPr>
          <p:cNvPr id="6" name="Content Placeholder 5">
            <a:extLst>
              <a:ext uri="{FF2B5EF4-FFF2-40B4-BE49-F238E27FC236}">
                <a16:creationId xmlns:a16="http://schemas.microsoft.com/office/drawing/2014/main" id="{4FB34FA0-8DD9-42BD-99CD-1A1E4377505F}"/>
              </a:ext>
            </a:extLst>
          </p:cNvPr>
          <p:cNvPicPr>
            <a:picLocks noGrp="1" noChangeAspect="1"/>
          </p:cNvPicPr>
          <p:nvPr>
            <p:ph idx="1"/>
          </p:nvPr>
        </p:nvPicPr>
        <p:blipFill>
          <a:blip r:embed="rId2"/>
          <a:stretch>
            <a:fillRect/>
          </a:stretch>
        </p:blipFill>
        <p:spPr>
          <a:xfrm>
            <a:off x="993913" y="1530004"/>
            <a:ext cx="8994913" cy="5059639"/>
          </a:xfrm>
        </p:spPr>
      </p:pic>
      <p:sp>
        <p:nvSpPr>
          <p:cNvPr id="7" name="Rectangle 6">
            <a:extLst>
              <a:ext uri="{FF2B5EF4-FFF2-40B4-BE49-F238E27FC236}">
                <a16:creationId xmlns:a16="http://schemas.microsoft.com/office/drawing/2014/main" id="{F2B938D2-7AC9-4C1B-9BE0-DAD840A0D04F}"/>
              </a:ext>
            </a:extLst>
          </p:cNvPr>
          <p:cNvSpPr/>
          <p:nvPr/>
        </p:nvSpPr>
        <p:spPr>
          <a:xfrm>
            <a:off x="8902253" y="5965190"/>
            <a:ext cx="1086573" cy="41573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5">
            <a:extLst>
              <a:ext uri="{FF2B5EF4-FFF2-40B4-BE49-F238E27FC236}">
                <a16:creationId xmlns:a16="http://schemas.microsoft.com/office/drawing/2014/main" id="{D841775B-7A43-47EA-8778-0E3096EA46E4}"/>
              </a:ext>
            </a:extLst>
          </p:cNvPr>
          <p:cNvSpPr/>
          <p:nvPr/>
        </p:nvSpPr>
        <p:spPr>
          <a:xfrm>
            <a:off x="9392036" y="5359949"/>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31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7510"/>
          </a:xfrm>
        </p:spPr>
        <p:txBody>
          <a:bodyPr/>
          <a:lstStyle/>
          <a:p>
            <a:r>
              <a:rPr lang="en-US" dirty="0"/>
              <a:t>Click </a:t>
            </a:r>
            <a:r>
              <a:rPr lang="en-US" b="1" dirty="0"/>
              <a:t>Confirm </a:t>
            </a:r>
            <a:r>
              <a:rPr lang="en-US" dirty="0"/>
              <a:t>to start your renewal.</a:t>
            </a:r>
          </a:p>
        </p:txBody>
      </p:sp>
      <p:pic>
        <p:nvPicPr>
          <p:cNvPr id="5" name="Content Placeholder 4">
            <a:extLst>
              <a:ext uri="{FF2B5EF4-FFF2-40B4-BE49-F238E27FC236}">
                <a16:creationId xmlns:a16="http://schemas.microsoft.com/office/drawing/2014/main" id="{ADCA739C-E695-466F-A1B1-A7269D3E1FD4}"/>
              </a:ext>
            </a:extLst>
          </p:cNvPr>
          <p:cNvPicPr>
            <a:picLocks noGrp="1" noChangeAspect="1"/>
          </p:cNvPicPr>
          <p:nvPr>
            <p:ph idx="1"/>
          </p:nvPr>
        </p:nvPicPr>
        <p:blipFill>
          <a:blip r:embed="rId2"/>
          <a:stretch>
            <a:fillRect/>
          </a:stretch>
        </p:blipFill>
        <p:spPr>
          <a:xfrm>
            <a:off x="967409" y="1202636"/>
            <a:ext cx="9404868" cy="5290238"/>
          </a:xfrm>
        </p:spPr>
      </p:pic>
      <p:sp>
        <p:nvSpPr>
          <p:cNvPr id="6" name="Rectangle 5">
            <a:extLst>
              <a:ext uri="{FF2B5EF4-FFF2-40B4-BE49-F238E27FC236}">
                <a16:creationId xmlns:a16="http://schemas.microsoft.com/office/drawing/2014/main" id="{0DC0319D-5D4A-43A3-86F3-45FB32966A1F}"/>
              </a:ext>
            </a:extLst>
          </p:cNvPr>
          <p:cNvSpPr/>
          <p:nvPr/>
        </p:nvSpPr>
        <p:spPr>
          <a:xfrm>
            <a:off x="6725584" y="4166209"/>
            <a:ext cx="887790" cy="4455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7677FA0A-437B-4FBC-B595-FD125E2972F0}"/>
              </a:ext>
            </a:extLst>
          </p:cNvPr>
          <p:cNvSpPr/>
          <p:nvPr/>
        </p:nvSpPr>
        <p:spPr>
          <a:xfrm>
            <a:off x="7115976" y="3609427"/>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20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BC95-D065-4A55-9ACB-B9AA9A875C8B}"/>
              </a:ext>
            </a:extLst>
          </p:cNvPr>
          <p:cNvSpPr>
            <a:spLocks noGrp="1"/>
          </p:cNvSpPr>
          <p:nvPr>
            <p:ph type="title"/>
          </p:nvPr>
        </p:nvSpPr>
        <p:spPr>
          <a:xfrm>
            <a:off x="838200" y="298175"/>
            <a:ext cx="10515600" cy="1073426"/>
          </a:xfrm>
        </p:spPr>
        <p:txBody>
          <a:bodyPr>
            <a:normAutofit fontScale="90000"/>
          </a:bodyPr>
          <a:lstStyle/>
          <a:p>
            <a:r>
              <a:rPr lang="en-US" dirty="0"/>
              <a:t>Provide the Project Title and a project summary.  Click </a:t>
            </a:r>
            <a:r>
              <a:rPr lang="en-US" b="1" dirty="0"/>
              <a:t>Save &amp; Continue</a:t>
            </a:r>
            <a:r>
              <a:rPr lang="en-US" dirty="0"/>
              <a:t> to go to the next section.</a:t>
            </a:r>
          </a:p>
        </p:txBody>
      </p:sp>
      <p:pic>
        <p:nvPicPr>
          <p:cNvPr id="5" name="Content Placeholder 4">
            <a:extLst>
              <a:ext uri="{FF2B5EF4-FFF2-40B4-BE49-F238E27FC236}">
                <a16:creationId xmlns:a16="http://schemas.microsoft.com/office/drawing/2014/main" id="{1EB2C632-C5D4-4ADD-9D7E-3CD7B1598393}"/>
              </a:ext>
            </a:extLst>
          </p:cNvPr>
          <p:cNvPicPr>
            <a:picLocks noGrp="1" noChangeAspect="1"/>
          </p:cNvPicPr>
          <p:nvPr>
            <p:ph idx="1"/>
          </p:nvPr>
        </p:nvPicPr>
        <p:blipFill>
          <a:blip r:embed="rId2"/>
          <a:stretch>
            <a:fillRect/>
          </a:stretch>
        </p:blipFill>
        <p:spPr>
          <a:xfrm>
            <a:off x="937591" y="1517512"/>
            <a:ext cx="9282165" cy="5221218"/>
          </a:xfrm>
        </p:spPr>
      </p:pic>
    </p:spTree>
    <p:extLst>
      <p:ext uri="{BB962C8B-B14F-4D97-AF65-F5344CB8AC3E}">
        <p14:creationId xmlns:p14="http://schemas.microsoft.com/office/powerpoint/2010/main" val="273482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9731-F192-4B45-A408-E1F21E443104}"/>
              </a:ext>
            </a:extLst>
          </p:cNvPr>
          <p:cNvSpPr>
            <a:spLocks noGrp="1"/>
          </p:cNvSpPr>
          <p:nvPr>
            <p:ph type="title"/>
          </p:nvPr>
        </p:nvSpPr>
        <p:spPr/>
        <p:txBody>
          <a:bodyPr>
            <a:noAutofit/>
          </a:bodyPr>
          <a:lstStyle/>
          <a:p>
            <a:r>
              <a:rPr lang="en-US" sz="3600" dirty="0"/>
              <a:t>If you need to make any updates to Personnel or Locations, use the left navigation menu to access these sections.</a:t>
            </a:r>
          </a:p>
        </p:txBody>
      </p:sp>
      <p:pic>
        <p:nvPicPr>
          <p:cNvPr id="5" name="Content Placeholder 4">
            <a:extLst>
              <a:ext uri="{FF2B5EF4-FFF2-40B4-BE49-F238E27FC236}">
                <a16:creationId xmlns:a16="http://schemas.microsoft.com/office/drawing/2014/main" id="{711D029B-73AA-453F-9B33-F5ED17D62669}"/>
              </a:ext>
            </a:extLst>
          </p:cNvPr>
          <p:cNvPicPr>
            <a:picLocks noGrp="1" noChangeAspect="1"/>
          </p:cNvPicPr>
          <p:nvPr>
            <p:ph idx="1"/>
          </p:nvPr>
        </p:nvPicPr>
        <p:blipFill>
          <a:blip r:embed="rId2"/>
          <a:stretch>
            <a:fillRect/>
          </a:stretch>
        </p:blipFill>
        <p:spPr>
          <a:xfrm>
            <a:off x="965875" y="1805747"/>
            <a:ext cx="7735712" cy="4351338"/>
          </a:xfrm>
        </p:spPr>
      </p:pic>
      <p:sp>
        <p:nvSpPr>
          <p:cNvPr id="6" name="Rectangle 5">
            <a:extLst>
              <a:ext uri="{FF2B5EF4-FFF2-40B4-BE49-F238E27FC236}">
                <a16:creationId xmlns:a16="http://schemas.microsoft.com/office/drawing/2014/main" id="{4DC4251E-5F39-4979-91B8-C37F999D4FA1}"/>
              </a:ext>
            </a:extLst>
          </p:cNvPr>
          <p:cNvSpPr/>
          <p:nvPr/>
        </p:nvSpPr>
        <p:spPr>
          <a:xfrm>
            <a:off x="965875" y="4166206"/>
            <a:ext cx="1168223" cy="4455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034F7103-E6D2-4A4C-A47D-0064AA10010C}"/>
              </a:ext>
            </a:extLst>
          </p:cNvPr>
          <p:cNvSpPr/>
          <p:nvPr/>
        </p:nvSpPr>
        <p:spPr>
          <a:xfrm rot="16200000">
            <a:off x="452872" y="4150653"/>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6876"/>
          </a:xfrm>
        </p:spPr>
        <p:txBody>
          <a:bodyPr>
            <a:noAutofit/>
          </a:bodyPr>
          <a:lstStyle/>
          <a:p>
            <a:r>
              <a:rPr lang="en-US" sz="3600" dirty="0"/>
              <a:t>To add new personnel, type in the person’s last name to search for them and click </a:t>
            </a:r>
            <a:r>
              <a:rPr lang="en-US" sz="3600" b="1" dirty="0"/>
              <a:t>Save </a:t>
            </a:r>
            <a:r>
              <a:rPr lang="en-US" sz="3600" dirty="0"/>
              <a:t>to add the person.  Click </a:t>
            </a:r>
            <a:r>
              <a:rPr lang="en-US" sz="3600" b="1" dirty="0"/>
              <a:t>Continue</a:t>
            </a:r>
            <a:r>
              <a:rPr lang="en-US" sz="3600" dirty="0"/>
              <a:t> when you are ready to go to the next section.</a:t>
            </a:r>
          </a:p>
        </p:txBody>
      </p:sp>
      <p:pic>
        <p:nvPicPr>
          <p:cNvPr id="9" name="Content Placeholder 8">
            <a:extLst>
              <a:ext uri="{FF2B5EF4-FFF2-40B4-BE49-F238E27FC236}">
                <a16:creationId xmlns:a16="http://schemas.microsoft.com/office/drawing/2014/main" id="{39133C38-E2C2-4F14-A0A8-34D05B81F241}"/>
              </a:ext>
            </a:extLst>
          </p:cNvPr>
          <p:cNvPicPr>
            <a:picLocks noGrp="1" noChangeAspect="1"/>
          </p:cNvPicPr>
          <p:nvPr>
            <p:ph idx="1"/>
          </p:nvPr>
        </p:nvPicPr>
        <p:blipFill>
          <a:blip r:embed="rId2"/>
          <a:stretch>
            <a:fillRect/>
          </a:stretch>
        </p:blipFill>
        <p:spPr>
          <a:xfrm>
            <a:off x="945995" y="1948715"/>
            <a:ext cx="8250537" cy="4640927"/>
          </a:xfrm>
        </p:spPr>
      </p:pic>
      <p:sp>
        <p:nvSpPr>
          <p:cNvPr id="10" name="Rectangle 9">
            <a:extLst>
              <a:ext uri="{FF2B5EF4-FFF2-40B4-BE49-F238E27FC236}">
                <a16:creationId xmlns:a16="http://schemas.microsoft.com/office/drawing/2014/main" id="{B7C02DDC-F4D7-4024-9CD5-B3C21308006F}"/>
              </a:ext>
            </a:extLst>
          </p:cNvPr>
          <p:cNvSpPr/>
          <p:nvPr/>
        </p:nvSpPr>
        <p:spPr>
          <a:xfrm>
            <a:off x="8470256" y="6035810"/>
            <a:ext cx="726276"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7">
            <a:extLst>
              <a:ext uri="{FF2B5EF4-FFF2-40B4-BE49-F238E27FC236}">
                <a16:creationId xmlns:a16="http://schemas.microsoft.com/office/drawing/2014/main" id="{99B84E19-7243-4042-BD3A-4E300DE80B3D}"/>
              </a:ext>
            </a:extLst>
          </p:cNvPr>
          <p:cNvSpPr/>
          <p:nvPr/>
        </p:nvSpPr>
        <p:spPr>
          <a:xfrm>
            <a:off x="8775929" y="5482655"/>
            <a:ext cx="114929" cy="443098"/>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53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905"/>
            <a:ext cx="10515600" cy="1689916"/>
          </a:xfrm>
        </p:spPr>
        <p:txBody>
          <a:bodyPr>
            <a:noAutofit/>
          </a:bodyPr>
          <a:lstStyle/>
          <a:p>
            <a:r>
              <a:rPr lang="en-US" sz="2800" dirty="0"/>
              <a:t>To add a new Study Location, enter the building name under </a:t>
            </a:r>
            <a:r>
              <a:rPr lang="en-US" sz="2800" b="1" dirty="0"/>
              <a:t>Search Building </a:t>
            </a:r>
            <a:r>
              <a:rPr lang="en-US" sz="2800" dirty="0"/>
              <a:t>and then the Room number in the </a:t>
            </a:r>
            <a:r>
              <a:rPr lang="en-US" sz="2800" b="1" dirty="0"/>
              <a:t>Search Room </a:t>
            </a:r>
            <a:r>
              <a:rPr lang="en-US" sz="2800" dirty="0"/>
              <a:t>field to pull up the location.  If the system cannot bring up your building name or room number, please contact ibc@uci.edu.</a:t>
            </a:r>
          </a:p>
        </p:txBody>
      </p:sp>
      <p:pic>
        <p:nvPicPr>
          <p:cNvPr id="7" name="Content Placeholder 6"/>
          <p:cNvPicPr>
            <a:picLocks noGrp="1" noChangeAspect="1"/>
          </p:cNvPicPr>
          <p:nvPr>
            <p:ph idx="1"/>
          </p:nvPr>
        </p:nvPicPr>
        <p:blipFill>
          <a:blip r:embed="rId2"/>
          <a:stretch>
            <a:fillRect/>
          </a:stretch>
        </p:blipFill>
        <p:spPr>
          <a:xfrm>
            <a:off x="953609" y="2046543"/>
            <a:ext cx="8180537" cy="4601552"/>
          </a:xfrm>
          <a:prstGeom prst="rect">
            <a:avLst/>
          </a:prstGeom>
        </p:spPr>
      </p:pic>
    </p:spTree>
    <p:extLst>
      <p:ext uri="{BB962C8B-B14F-4D97-AF65-F5344CB8AC3E}">
        <p14:creationId xmlns:p14="http://schemas.microsoft.com/office/powerpoint/2010/main" val="901064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791</Words>
  <Application>Microsoft Office PowerPoint</Application>
  <PresentationFormat>Widescreen</PresentationFormat>
  <Paragraphs>37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Log into RSS-BIO at: https://app.riskandsafety.com </vt:lpstr>
      <vt:lpstr>  Click on More Apps and then Biosafety to access RSS-BIO and your BUA.   </vt:lpstr>
      <vt:lpstr>Select Start Renewal in the lower right corner of the page.</vt:lpstr>
      <vt:lpstr>Click Confirm to start your renewal.</vt:lpstr>
      <vt:lpstr>Provide the Project Title and a project summary.  Click Save &amp; Continue to go to the next section.</vt:lpstr>
      <vt:lpstr>If you need to make any updates to Personnel or Locations, use the left navigation menu to access these sections.</vt:lpstr>
      <vt:lpstr>To add new personnel, type in the person’s last name to search for them and click Save to add the person.  Click Continue when you are ready to go to the next section.</vt:lpstr>
      <vt:lpstr>To add a new Study Location, enter the building name under Search Building and then the Room number in the Search Room field to pull up the location.  If the system cannot bring up your building name or room number, please contact ibc@uci.edu.</vt:lpstr>
      <vt:lpstr>Provide the requested information for the  Study Location.</vt:lpstr>
      <vt:lpstr>Click Save to add this study location to your BUA and then click Continue to go to the next section.</vt:lpstr>
      <vt:lpstr>Review the Training and Occupational Health information  for your BUA, make any needed changes and then click Save &amp; Continue to go to the next section.</vt:lpstr>
      <vt:lpstr>Review the list of agents and materials used by your study and make any changes needed.  Click Save &amp; Continue to move to the next section.</vt:lpstr>
      <vt:lpstr>To add a new agent, type the agent name into the Search Items field.</vt:lpstr>
      <vt:lpstr>Then click on the correct name in the dropdown menu.</vt:lpstr>
      <vt:lpstr>Provide the Risk Group and locations of the agent and click Done.  Click Save &amp; Continue to go to the next section.</vt:lpstr>
      <vt:lpstr> Review the Use of Recombinant and/or Synthetic Nucleic Acids section, make any needed changes and then click Save &amp; Continue. </vt:lpstr>
      <vt:lpstr>Review the Vertebrate/Invertebrate Animals section, make any needed edits and click Save &amp; Continue to go to the next section.</vt:lpstr>
      <vt:lpstr>If applicable, review the Arthopods section, make any needed edits and click Save &amp; Continue to go to the next section.</vt:lpstr>
      <vt:lpstr>If applicable, review the Transgenic/ Genetically Modified Plants section, make any needed updates and click Save &amp; Continue to go to the next section.</vt:lpstr>
      <vt:lpstr>If applicable, review the Select Agents/ Toxins section, make any needed edits and click Save &amp; Continue to go to the next section.</vt:lpstr>
      <vt:lpstr>Review the Human/ Non-Human Primate materials section, make any needed changes and click Save &amp; Continue to go to the next section.</vt:lpstr>
      <vt:lpstr>Review your Project Description section, make any needed updates and click Save &amp; Continue to go to the next section.</vt:lpstr>
      <vt:lpstr>Review the Personal Protective Equipment (PPE) Section, make any needed updates and click Save &amp; Continue to go to the next section.</vt:lpstr>
      <vt:lpstr>Review the Engineered Sharps Section and click Save &amp; Continue.</vt:lpstr>
      <vt:lpstr>Review the Disinfectant and Waste Disposal section and click Save &amp; Continue.</vt:lpstr>
      <vt:lpstr>Review the Transportation and Shipping section and click Save &amp; Continue to go to the next section.</vt:lpstr>
      <vt:lpstr>Review the Reporting Requirements for Accidental Exposures section and click Save &amp; Continue.</vt:lpstr>
      <vt:lpstr>Review the NIH Guidelines that are applicable to your work and make any needed updates.  Click Save &amp; Continue to go to the next section.</vt:lpstr>
      <vt:lpstr>Review the Dual Use Research of Concern section and then click Save &amp; Continue to go to the next section.</vt:lpstr>
      <vt:lpstr>Review your current attachments and upload any updated documents for your BUA.  Click Save &amp; Continue to go to the next section.</vt:lpstr>
      <vt:lpstr>Review the certification for your BUA.  Click Save &amp; Continue to go to the next section.</vt:lpstr>
      <vt:lpstr>Review the summary of your BUA and use the left navigation menu if you need to access specific sections.  Click Submit for Review when you are ready to submit the BUA to the IBC Administrator.</vt:lpstr>
      <vt:lpstr>Quick facts about the IBC BUA review process</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Chia-Ho Lee</dc:creator>
  <cp:lastModifiedBy>Alice Chia-Ho Lee</cp:lastModifiedBy>
  <cp:revision>143</cp:revision>
  <dcterms:created xsi:type="dcterms:W3CDTF">2020-10-09T09:55:07Z</dcterms:created>
  <dcterms:modified xsi:type="dcterms:W3CDTF">2021-02-03T11:34:45Z</dcterms:modified>
</cp:coreProperties>
</file>