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9" r:id="rId5"/>
    <p:sldId id="319" r:id="rId6"/>
    <p:sldId id="323" r:id="rId7"/>
    <p:sldId id="324" r:id="rId8"/>
    <p:sldId id="321" r:id="rId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39E"/>
    <a:srgbClr val="0064A4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980" autoAdjust="0"/>
  </p:normalViewPr>
  <p:slideViewPr>
    <p:cSldViewPr snapToGrid="0" snapToObjects="1">
      <p:cViewPr varScale="1">
        <p:scale>
          <a:sx n="122" d="100"/>
          <a:sy n="122" d="100"/>
        </p:scale>
        <p:origin x="96" y="258"/>
      </p:cViewPr>
      <p:guideLst>
        <p:guide orient="horz" pos="3600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258F1-7A46-944D-A49B-F9115F555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4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302"/>
            <a:ext cx="12192000" cy="462540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19041"/>
            <a:ext cx="12192000" cy="132556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2091" y="937645"/>
            <a:ext cx="11587823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4468" y="699663"/>
            <a:ext cx="10961649" cy="90611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24468" y="1758526"/>
            <a:ext cx="10961649" cy="358493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7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609593" y="377332"/>
            <a:ext cx="10972800" cy="48988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6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48" y="1043681"/>
            <a:ext cx="11581109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2093" y="937645"/>
            <a:ext cx="11587823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092" y="6525898"/>
            <a:ext cx="9753600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30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6" r:id="rId3"/>
    <p:sldLayoutId id="2147483667" r:id="rId4"/>
    <p:sldLayoutId id="2147483661" r:id="rId5"/>
    <p:sldLayoutId id="2147483665" r:id="rId6"/>
    <p:sldLayoutId id="2147483668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fety@uci.edu" TargetMode="External"/><Relationship Id="rId2" Type="http://schemas.openxmlformats.org/officeDocument/2006/relationships/hyperlink" Target="https://www.ehs.uci.edu/enviro/haz-waste/pdfs/self-service-empty-container-locations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hs.uci.edu/research-safety/chemical-safety/index.php" TargetMode="External"/><Relationship Id="rId2" Type="http://schemas.openxmlformats.org/officeDocument/2006/relationships/hyperlink" Target="https://app.riskandsafety.com/chemica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fety@uci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1024-7447-114C-BA52-DE4716742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Inventory</a:t>
            </a:r>
            <a:br>
              <a:rPr lang="en-US" dirty="0" smtClean="0"/>
            </a:br>
            <a:r>
              <a:rPr lang="en-US" dirty="0" smtClean="0"/>
              <a:t>How to </a:t>
            </a:r>
            <a:r>
              <a:rPr lang="en-US" dirty="0" smtClean="0"/>
              <a:t>Maintain and Reconcile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7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53B1B-1F36-4CED-B230-8EEB348EA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</a:t>
            </a:r>
            <a:r>
              <a:rPr lang="en-US" dirty="0"/>
              <a:t>Maintain your Chemical Inventory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21C06D-DF6C-42F9-9121-3970AFB3C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CAF22-AE3B-4EBE-AD75-94FCEEDEBC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Chemical inventories must be updated when chemicals are used up and when new chemicals are brought into the </a:t>
            </a:r>
            <a:r>
              <a:rPr lang="en-US" dirty="0"/>
              <a:t>lab.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Dispose </a:t>
            </a:r>
            <a:r>
              <a:rPr lang="en-US" dirty="0"/>
              <a:t>of materials that are no longer useful, should be replaced, have deteriorated, or </a:t>
            </a:r>
            <a:r>
              <a:rPr lang="en-US" dirty="0" smtClean="0"/>
              <a:t>show </a:t>
            </a:r>
            <a:r>
              <a:rPr lang="en-US" dirty="0"/>
              <a:t>container degradation.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</a:t>
            </a:r>
            <a:r>
              <a:rPr lang="en-US" dirty="0"/>
              <a:t>chemicals and gases must be </a:t>
            </a:r>
            <a:r>
              <a:rPr lang="en-US" dirty="0" smtClean="0"/>
              <a:t>barcoded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Conduct </a:t>
            </a:r>
            <a:r>
              <a:rPr lang="en-US" dirty="0"/>
              <a:t>a complete inventory reconciliation of your lab spaces at least once a </a:t>
            </a:r>
            <a:r>
              <a:rPr lang="en-US" dirty="0" smtClean="0"/>
              <a:t>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8807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Maintain and Reconcile Chemical Inventories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Inventory maintenance: </a:t>
            </a:r>
          </a:p>
          <a:p>
            <a:pPr marL="971533" lvl="1" indent="-285750"/>
            <a:r>
              <a:rPr lang="en-US" dirty="0" smtClean="0"/>
              <a:t>As </a:t>
            </a:r>
            <a:r>
              <a:rPr lang="en-US" dirty="0"/>
              <a:t>labs purchase more chemicals, new containers should be added to inventory, and delete the empty containers that are being disposed.  </a:t>
            </a:r>
            <a:endParaRPr lang="en-US" dirty="0" smtClean="0"/>
          </a:p>
          <a:p>
            <a:pPr marL="971533" lvl="1" indent="-285750"/>
            <a:r>
              <a:rPr lang="en-US" dirty="0" smtClean="0"/>
              <a:t>Chemical containers can be added by adding an RFID tag to the new container and scanning the code using a mobile device</a:t>
            </a:r>
          </a:p>
          <a:p>
            <a:pPr marL="1028683" lvl="1" indent="-342900"/>
            <a:r>
              <a:rPr lang="en-US" dirty="0"/>
              <a:t>Barcodes are available at these locations: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www.ehs.uci.edu/enviro/haz-waste/pdfs/self-service-empty-container-locations.pdf</a:t>
            </a:r>
            <a:endParaRPr lang="en-US" dirty="0" smtClean="0"/>
          </a:p>
          <a:p>
            <a:pPr marL="1028683" lvl="1" indent="-342900"/>
            <a:r>
              <a:rPr lang="en-US" dirty="0" smtClean="0"/>
              <a:t>Chemical </a:t>
            </a:r>
            <a:r>
              <a:rPr lang="en-US" dirty="0"/>
              <a:t>containers can be deleted using a mobile device by scanning the QR code</a:t>
            </a:r>
          </a:p>
          <a:p>
            <a:pPr marL="1028683" lvl="1" indent="-342900"/>
            <a:r>
              <a:rPr lang="en-US" dirty="0"/>
              <a:t>RFID </a:t>
            </a:r>
            <a:r>
              <a:rPr lang="en-US" dirty="0" smtClean="0"/>
              <a:t>scanners </a:t>
            </a:r>
            <a:r>
              <a:rPr lang="en-US" dirty="0"/>
              <a:t>are available through </a:t>
            </a:r>
            <a:r>
              <a:rPr lang="en-US" dirty="0" smtClean="0"/>
              <a:t>EHS by emailing </a:t>
            </a:r>
            <a:r>
              <a:rPr lang="en-US" dirty="0" smtClean="0">
                <a:hlinkClick r:id="rId3"/>
              </a:rPr>
              <a:t>safety@uci.edu</a:t>
            </a:r>
            <a:r>
              <a:rPr lang="en-US" dirty="0" smtClean="0"/>
              <a:t> or calling (949) 824-6200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Annual self-verification, attestation:</a:t>
            </a:r>
          </a:p>
          <a:p>
            <a:pPr marL="1028683" lvl="1" indent="-342900"/>
            <a:r>
              <a:rPr lang="en-US" dirty="0" smtClean="0"/>
              <a:t>UCI requires annual reconciliation of chemical inventories and labs must certify that their chemical </a:t>
            </a:r>
            <a:r>
              <a:rPr lang="en-US" dirty="0"/>
              <a:t>inventory is </a:t>
            </a:r>
            <a:r>
              <a:rPr lang="en-US" dirty="0" smtClean="0"/>
              <a:t>up-to-date</a:t>
            </a:r>
          </a:p>
          <a:p>
            <a:pPr marL="1028683" lvl="1" indent="-342900"/>
            <a:r>
              <a:rPr lang="en-US" dirty="0" smtClean="0"/>
              <a:t>While in UC Chemicals, check the “verification” box to attest that the inventory is up-to-date</a:t>
            </a:r>
            <a:endParaRPr lang="en-US" dirty="0"/>
          </a:p>
          <a:p>
            <a:pPr marL="1028683" lvl="1" indent="-342900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EHS-led lab safety inspections:</a:t>
            </a:r>
          </a:p>
          <a:p>
            <a:pPr marL="1028683" lvl="1" indent="-342900"/>
            <a:r>
              <a:rPr lang="en-US" dirty="0" smtClean="0"/>
              <a:t>Annual </a:t>
            </a:r>
            <a:r>
              <a:rPr lang="en-US" dirty="0"/>
              <a:t>inspections </a:t>
            </a:r>
            <a:r>
              <a:rPr lang="en-US" dirty="0" smtClean="0"/>
              <a:t>look for chemical inventory reconciliation over the last year by comparing physical inventory to what is in UC Chemicals and the last time the inventory was certified</a:t>
            </a:r>
            <a:endParaRPr lang="en-US" dirty="0"/>
          </a:p>
          <a:p>
            <a:endParaRPr lang="en-US" sz="1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7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EHS: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Assist with transition of chemical inventory </a:t>
            </a:r>
            <a:r>
              <a:rPr lang="en-US" dirty="0" smtClean="0"/>
              <a:t>to </a:t>
            </a:r>
            <a:r>
              <a:rPr lang="en-US" dirty="0"/>
              <a:t>UC Chemicals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 RFID labels, provide RFID scanners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Run chemical </a:t>
            </a:r>
            <a:r>
              <a:rPr lang="en-US" dirty="0" smtClean="0"/>
              <a:t>inventory reports for </a:t>
            </a:r>
            <a:r>
              <a:rPr lang="en-US" dirty="0"/>
              <a:t>MAQs of flammables, oxidizers, </a:t>
            </a:r>
            <a:r>
              <a:rPr lang="en-US" dirty="0" err="1"/>
              <a:t>pyrophorics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Researchers/Labs: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Maintain </a:t>
            </a:r>
            <a:r>
              <a:rPr lang="en-US" dirty="0"/>
              <a:t>chemical inventories in UC Chemicals when bringing in new chemicals or </a:t>
            </a:r>
            <a:r>
              <a:rPr lang="en-US" dirty="0" smtClean="0"/>
              <a:t>disposing </a:t>
            </a:r>
            <a:r>
              <a:rPr lang="en-US" dirty="0" smtClean="0"/>
              <a:t>chemicals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Reconcile inventory by comparing physical inventory with containers in UC Chemicals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Self-certify chemical inventory </a:t>
            </a:r>
            <a:r>
              <a:rPr lang="en-US" dirty="0" smtClean="0"/>
              <a:t>annually in UC Chemicals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8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D9374-C976-4410-B8F3-3F4C0989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</a:t>
            </a:r>
            <a:r>
              <a:rPr lang="en-US" dirty="0"/>
              <a:t>UC </a:t>
            </a:r>
            <a:r>
              <a:rPr lang="en-US" dirty="0" smtClean="0"/>
              <a:t>Chemicals </a:t>
            </a:r>
            <a:r>
              <a:rPr lang="en-US" dirty="0"/>
              <a:t>and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BAE175-CB9A-471D-97D9-EC50B4F6B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5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8E7BB-329B-4E92-AB99-A1CDD43C18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Log into UC </a:t>
            </a:r>
            <a:r>
              <a:rPr lang="en-US" dirty="0"/>
              <a:t>Chemicals: 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 </a:t>
            </a:r>
            <a:r>
              <a:rPr lang="en-US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hlinkClick r:id="rId2"/>
              </a:rPr>
              <a:t>https://app.riskandsafety.com/chemicals</a:t>
            </a:r>
            <a:endParaRPr lang="en-US" u="sng" dirty="0">
              <a:solidFill>
                <a:srgbClr val="0563C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endParaRPr lang="en-US" u="sng" dirty="0">
              <a:solidFill>
                <a:srgbClr val="0563C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Instructional Guides for UC Chemicals</a:t>
            </a:r>
            <a:r>
              <a:rPr lang="en-US" dirty="0" smtClean="0"/>
              <a:t>:  </a:t>
            </a:r>
            <a:r>
              <a:rPr lang="en-US" dirty="0">
                <a:hlinkClick r:id="rId3"/>
              </a:rPr>
              <a:t>Chemical Safety // Environmental Health &amp; Safety // UCI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 EHS</a:t>
            </a:r>
            <a:r>
              <a:rPr lang="en-US" dirty="0"/>
              <a:t>: </a:t>
            </a:r>
            <a:r>
              <a:rPr lang="en-US" dirty="0" smtClean="0"/>
              <a:t>(949) 824-6200 </a:t>
            </a:r>
            <a:r>
              <a:rPr lang="en-US" dirty="0"/>
              <a:t>or </a:t>
            </a:r>
            <a:r>
              <a:rPr lang="en-US" dirty="0">
                <a:hlinkClick r:id="rId4"/>
              </a:rPr>
              <a:t>safety@uci.edu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65330"/>
      </p:ext>
    </p:extLst>
  </p:cSld>
  <p:clrMapOvr>
    <a:masterClrMapping/>
  </p:clrMapOvr>
</p:sld>
</file>

<file path=ppt/theme/theme1.xml><?xml version="1.0" encoding="utf-8"?>
<a:theme xmlns:a="http://schemas.openxmlformats.org/drawingml/2006/main" name="DFA Wide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 Chemicals presentation" id="{4E942860-CC16-4653-9065-63F046DF9F89}" vid="{269D5D62-C289-4C26-96D4-44AEB4E65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9" ma:contentTypeDescription="Create a new document." ma:contentTypeScope="" ma:versionID="3f6dd3321c63799743da10626af96623">
  <xsd:schema xmlns:xsd="http://www.w3.org/2001/XMLSchema" xmlns:xs="http://www.w3.org/2001/XMLSchema" xmlns:p="http://schemas.microsoft.com/office/2006/metadata/properties" xmlns:ns2="c7d115d2-a22b-441c-a8fd-47890bb02cd9" targetNamespace="http://schemas.microsoft.com/office/2006/metadata/properties" ma:root="true" ma:fieldsID="a4fcfa12131cdfb890056139821ea13f" ns2:_="">
    <xsd:import namespace="c7d115d2-a22b-441c-a8fd-47890bb02c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307825-6002-420B-B7F2-CD567344C0C4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c7d115d2-a22b-441c-a8fd-47890bb02c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7D2EB6-7FF3-49E0-8067-4CF972304D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13DB73-C8F4-4365-839C-B71A3C538A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 Chemicals presentation</Template>
  <TotalTime>66</TotalTime>
  <Words>355</Words>
  <Application>Microsoft Office PowerPoint</Application>
  <PresentationFormat>Widescreen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DFA Wide Screen PPT Template</vt:lpstr>
      <vt:lpstr>Chemical Inventory How to Maintain and Reconcile</vt:lpstr>
      <vt:lpstr>When to Maintain your Chemical Inventory</vt:lpstr>
      <vt:lpstr>How to Maintain and Reconcile Chemical Inventories</vt:lpstr>
      <vt:lpstr>Responsibilities</vt:lpstr>
      <vt:lpstr>Access UC Chemicals and Resources</vt:lpstr>
    </vt:vector>
  </TitlesOfParts>
  <Company>UC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Chemicals</dc:title>
  <dc:creator>Angela Lindsey Geissbuhler</dc:creator>
  <cp:lastModifiedBy>Sandra Huang Conrrad</cp:lastModifiedBy>
  <cp:revision>6</cp:revision>
  <cp:lastPrinted>2018-07-31T00:46:12Z</cp:lastPrinted>
  <dcterms:created xsi:type="dcterms:W3CDTF">2022-01-24T21:54:18Z</dcterms:created>
  <dcterms:modified xsi:type="dcterms:W3CDTF">2022-09-29T21:11:58Z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